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7" r:id="rId2"/>
    <p:sldId id="266" r:id="rId3"/>
    <p:sldId id="277" r:id="rId4"/>
    <p:sldId id="282" r:id="rId5"/>
    <p:sldId id="283" r:id="rId6"/>
    <p:sldId id="284" r:id="rId7"/>
    <p:sldId id="278" r:id="rId8"/>
    <p:sldId id="280" r:id="rId9"/>
    <p:sldId id="285" r:id="rId10"/>
    <p:sldId id="286" r:id="rId11"/>
    <p:sldId id="288" r:id="rId12"/>
    <p:sldId id="290" r:id="rId13"/>
    <p:sldId id="28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83" d="100"/>
          <a:sy n="83" d="100"/>
        </p:scale>
        <p:origin x="658"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AFCC2F-B933-4934-B8AD-5AA3CB136C3A}" type="datetimeFigureOut">
              <a:rPr lang="en-IN" smtClean="0"/>
              <a:t>30-12-2025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9EF2D5-01D4-4E83-95C2-AEAE0D6DD762}" type="slidenum">
              <a:rPr lang="en-IN" smtClean="0"/>
              <a:t>‹#›</a:t>
            </a:fld>
            <a:endParaRPr lang="en-IN"/>
          </a:p>
        </p:txBody>
      </p:sp>
    </p:spTree>
    <p:extLst>
      <p:ext uri="{BB962C8B-B14F-4D97-AF65-F5344CB8AC3E}">
        <p14:creationId xmlns:p14="http://schemas.microsoft.com/office/powerpoint/2010/main" val="1136970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09EF2D5-01D4-4E83-95C2-AEAE0D6DD762}" type="slidenum">
              <a:rPr lang="en-IN" smtClean="0"/>
              <a:t>1</a:t>
            </a:fld>
            <a:endParaRPr lang="en-IN"/>
          </a:p>
        </p:txBody>
      </p:sp>
    </p:spTree>
    <p:extLst>
      <p:ext uri="{BB962C8B-B14F-4D97-AF65-F5344CB8AC3E}">
        <p14:creationId xmlns:p14="http://schemas.microsoft.com/office/powerpoint/2010/main" val="13476679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a:extLst>
            <a:ext uri="{FF2B5EF4-FFF2-40B4-BE49-F238E27FC236}">
              <a16:creationId xmlns:a16="http://schemas.microsoft.com/office/drawing/2014/main" id="{49272110-9437-680C-913D-B12AEE6DD214}"/>
            </a:ext>
          </a:extLst>
        </p:cNvPr>
        <p:cNvGrpSpPr/>
        <p:nvPr/>
      </p:nvGrpSpPr>
      <p:grpSpPr>
        <a:xfrm>
          <a:off x="0" y="0"/>
          <a:ext cx="0" cy="0"/>
          <a:chOff x="0" y="0"/>
          <a:chExt cx="0" cy="0"/>
        </a:xfrm>
      </p:grpSpPr>
      <p:sp>
        <p:nvSpPr>
          <p:cNvPr id="91" name="Google Shape;91;p2:notes">
            <a:extLst>
              <a:ext uri="{FF2B5EF4-FFF2-40B4-BE49-F238E27FC236}">
                <a16:creationId xmlns:a16="http://schemas.microsoft.com/office/drawing/2014/main" id="{833E9DBE-3C66-6CD1-3903-CBA6D569C0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2" name="Google Shape;92;p2:notes">
            <a:extLst>
              <a:ext uri="{FF2B5EF4-FFF2-40B4-BE49-F238E27FC236}">
                <a16:creationId xmlns:a16="http://schemas.microsoft.com/office/drawing/2014/main" id="{DEF484F2-AE51-D59C-F616-ED9CBF9F5B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42874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09EF2D5-01D4-4E83-95C2-AEAE0D6DD762}" type="slidenum">
              <a:rPr lang="en-IN" smtClean="0"/>
              <a:t>7</a:t>
            </a:fld>
            <a:endParaRPr lang="en-IN"/>
          </a:p>
        </p:txBody>
      </p:sp>
    </p:spTree>
    <p:extLst>
      <p:ext uri="{BB962C8B-B14F-4D97-AF65-F5344CB8AC3E}">
        <p14:creationId xmlns:p14="http://schemas.microsoft.com/office/powerpoint/2010/main" val="77862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5ABF2-489B-E940-C939-C0150E8927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25FAA1B-2D8D-ED4E-5856-81E1F76DC6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7F3407C-5571-36BF-745D-DE4A6B0052A1}"/>
              </a:ext>
            </a:extLst>
          </p:cNvPr>
          <p:cNvSpPr>
            <a:spLocks noGrp="1"/>
          </p:cNvSpPr>
          <p:nvPr>
            <p:ph type="dt" sz="half" idx="10"/>
          </p:nvPr>
        </p:nvSpPr>
        <p:spPr/>
        <p:txBody>
          <a:bodyPr/>
          <a:lstStyle/>
          <a:p>
            <a:fld id="{19DBD12B-C784-4D7F-A1EA-1233368F2AE4}" type="datetimeFigureOut">
              <a:rPr lang="en-IN" smtClean="0"/>
              <a:t>30-12-2025</a:t>
            </a:fld>
            <a:endParaRPr lang="en-IN"/>
          </a:p>
        </p:txBody>
      </p:sp>
      <p:sp>
        <p:nvSpPr>
          <p:cNvPr id="5" name="Footer Placeholder 4">
            <a:extLst>
              <a:ext uri="{FF2B5EF4-FFF2-40B4-BE49-F238E27FC236}">
                <a16:creationId xmlns:a16="http://schemas.microsoft.com/office/drawing/2014/main" id="{82941A9E-27E7-66F0-E1AF-32E9C59DE5F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7FE6C51-96DB-CA74-19EB-62536981ACDE}"/>
              </a:ext>
            </a:extLst>
          </p:cNvPr>
          <p:cNvSpPr>
            <a:spLocks noGrp="1"/>
          </p:cNvSpPr>
          <p:nvPr>
            <p:ph type="sldNum" sz="quarter" idx="12"/>
          </p:nvPr>
        </p:nvSpPr>
        <p:spPr/>
        <p:txBody>
          <a:bodyPr/>
          <a:lstStyle/>
          <a:p>
            <a:fld id="{3FBFF607-197B-433B-B31F-0CBC7FA21D3D}" type="slidenum">
              <a:rPr lang="en-IN" smtClean="0"/>
              <a:t>‹#›</a:t>
            </a:fld>
            <a:endParaRPr lang="en-IN"/>
          </a:p>
        </p:txBody>
      </p:sp>
    </p:spTree>
    <p:extLst>
      <p:ext uri="{BB962C8B-B14F-4D97-AF65-F5344CB8AC3E}">
        <p14:creationId xmlns:p14="http://schemas.microsoft.com/office/powerpoint/2010/main" val="12585463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C65A1-D432-73ED-3F4F-7296766D1EA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44BE1E3-0EF8-4037-7120-75D8C4232B5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C43C33-18FA-3A2E-F0A4-67712F4BC66B}"/>
              </a:ext>
            </a:extLst>
          </p:cNvPr>
          <p:cNvSpPr>
            <a:spLocks noGrp="1"/>
          </p:cNvSpPr>
          <p:nvPr>
            <p:ph type="dt" sz="half" idx="10"/>
          </p:nvPr>
        </p:nvSpPr>
        <p:spPr/>
        <p:txBody>
          <a:bodyPr/>
          <a:lstStyle/>
          <a:p>
            <a:fld id="{19DBD12B-C784-4D7F-A1EA-1233368F2AE4}" type="datetimeFigureOut">
              <a:rPr lang="en-IN" smtClean="0"/>
              <a:t>30-12-2025</a:t>
            </a:fld>
            <a:endParaRPr lang="en-IN"/>
          </a:p>
        </p:txBody>
      </p:sp>
      <p:sp>
        <p:nvSpPr>
          <p:cNvPr id="5" name="Footer Placeholder 4">
            <a:extLst>
              <a:ext uri="{FF2B5EF4-FFF2-40B4-BE49-F238E27FC236}">
                <a16:creationId xmlns:a16="http://schemas.microsoft.com/office/drawing/2014/main" id="{00EFDC39-1D9A-D038-7208-E4ACA358A11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7EC3322-428E-F800-E42E-E9ADFE0DDECF}"/>
              </a:ext>
            </a:extLst>
          </p:cNvPr>
          <p:cNvSpPr>
            <a:spLocks noGrp="1"/>
          </p:cNvSpPr>
          <p:nvPr>
            <p:ph type="sldNum" sz="quarter" idx="12"/>
          </p:nvPr>
        </p:nvSpPr>
        <p:spPr/>
        <p:txBody>
          <a:bodyPr/>
          <a:lstStyle/>
          <a:p>
            <a:fld id="{3FBFF607-197B-433B-B31F-0CBC7FA21D3D}" type="slidenum">
              <a:rPr lang="en-IN" smtClean="0"/>
              <a:t>‹#›</a:t>
            </a:fld>
            <a:endParaRPr lang="en-IN"/>
          </a:p>
        </p:txBody>
      </p:sp>
    </p:spTree>
    <p:extLst>
      <p:ext uri="{BB962C8B-B14F-4D97-AF65-F5344CB8AC3E}">
        <p14:creationId xmlns:p14="http://schemas.microsoft.com/office/powerpoint/2010/main" val="2433008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94841A-646C-DEFF-6902-F21EC943E72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D25330E-7D90-ED0A-AD8B-0FCAA60E076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34684E0-73A1-3632-FF57-0DE2033B6FF0}"/>
              </a:ext>
            </a:extLst>
          </p:cNvPr>
          <p:cNvSpPr>
            <a:spLocks noGrp="1"/>
          </p:cNvSpPr>
          <p:nvPr>
            <p:ph type="dt" sz="half" idx="10"/>
          </p:nvPr>
        </p:nvSpPr>
        <p:spPr/>
        <p:txBody>
          <a:bodyPr/>
          <a:lstStyle/>
          <a:p>
            <a:fld id="{19DBD12B-C784-4D7F-A1EA-1233368F2AE4}" type="datetimeFigureOut">
              <a:rPr lang="en-IN" smtClean="0"/>
              <a:t>30-12-2025</a:t>
            </a:fld>
            <a:endParaRPr lang="en-IN"/>
          </a:p>
        </p:txBody>
      </p:sp>
      <p:sp>
        <p:nvSpPr>
          <p:cNvPr id="5" name="Footer Placeholder 4">
            <a:extLst>
              <a:ext uri="{FF2B5EF4-FFF2-40B4-BE49-F238E27FC236}">
                <a16:creationId xmlns:a16="http://schemas.microsoft.com/office/drawing/2014/main" id="{0234EDAA-F09D-BE2A-8C9B-C28A6B5803A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525EFA3-8F13-2247-FE77-13710DD0FD02}"/>
              </a:ext>
            </a:extLst>
          </p:cNvPr>
          <p:cNvSpPr>
            <a:spLocks noGrp="1"/>
          </p:cNvSpPr>
          <p:nvPr>
            <p:ph type="sldNum" sz="quarter" idx="12"/>
          </p:nvPr>
        </p:nvSpPr>
        <p:spPr/>
        <p:txBody>
          <a:bodyPr/>
          <a:lstStyle/>
          <a:p>
            <a:fld id="{3FBFF607-197B-433B-B31F-0CBC7FA21D3D}" type="slidenum">
              <a:rPr lang="en-IN" smtClean="0"/>
              <a:t>‹#›</a:t>
            </a:fld>
            <a:endParaRPr lang="en-IN"/>
          </a:p>
        </p:txBody>
      </p:sp>
    </p:spTree>
    <p:extLst>
      <p:ext uri="{BB962C8B-B14F-4D97-AF65-F5344CB8AC3E}">
        <p14:creationId xmlns:p14="http://schemas.microsoft.com/office/powerpoint/2010/main" val="24662672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6F4F4"/>
          </a:solidFill>
          <a:ln/>
        </p:spPr>
      </p:sp>
      <p:sp>
        <p:nvSpPr>
          <p:cNvPr id="3" name="Shape 1"/>
          <p:cNvSpPr/>
          <p:nvPr/>
        </p:nvSpPr>
        <p:spPr>
          <a:xfrm>
            <a:off x="0" y="0"/>
            <a:ext cx="12192000" cy="68580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0699347" y="6457950"/>
            <a:ext cx="1435504" cy="342900"/>
          </a:xfrm>
          <a:prstGeom prst="rect">
            <a:avLst/>
          </a:prstGeom>
        </p:spPr>
      </p:pic>
    </p:spTree>
    <p:extLst>
      <p:ext uri="{BB962C8B-B14F-4D97-AF65-F5344CB8AC3E}">
        <p14:creationId xmlns:p14="http://schemas.microsoft.com/office/powerpoint/2010/main" val="413010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4CCC6-D09C-46E5-4D63-4D38FE90BFB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F03B99B-D032-F3E9-198D-7D91AFBD26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543A92-ECA9-A78B-4136-512CC5D7BDB7}"/>
              </a:ext>
            </a:extLst>
          </p:cNvPr>
          <p:cNvSpPr>
            <a:spLocks noGrp="1"/>
          </p:cNvSpPr>
          <p:nvPr>
            <p:ph type="dt" sz="half" idx="10"/>
          </p:nvPr>
        </p:nvSpPr>
        <p:spPr/>
        <p:txBody>
          <a:bodyPr/>
          <a:lstStyle/>
          <a:p>
            <a:fld id="{19DBD12B-C784-4D7F-A1EA-1233368F2AE4}" type="datetimeFigureOut">
              <a:rPr lang="en-IN" smtClean="0"/>
              <a:t>30-12-2025</a:t>
            </a:fld>
            <a:endParaRPr lang="en-IN"/>
          </a:p>
        </p:txBody>
      </p:sp>
      <p:sp>
        <p:nvSpPr>
          <p:cNvPr id="5" name="Footer Placeholder 4">
            <a:extLst>
              <a:ext uri="{FF2B5EF4-FFF2-40B4-BE49-F238E27FC236}">
                <a16:creationId xmlns:a16="http://schemas.microsoft.com/office/drawing/2014/main" id="{7A38E7C3-3CE6-D687-45FA-CE1A10E2E7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97149C-7722-9E84-8524-C8CAF6233C05}"/>
              </a:ext>
            </a:extLst>
          </p:cNvPr>
          <p:cNvSpPr>
            <a:spLocks noGrp="1"/>
          </p:cNvSpPr>
          <p:nvPr>
            <p:ph type="sldNum" sz="quarter" idx="12"/>
          </p:nvPr>
        </p:nvSpPr>
        <p:spPr/>
        <p:txBody>
          <a:bodyPr/>
          <a:lstStyle/>
          <a:p>
            <a:fld id="{3FBFF607-197B-433B-B31F-0CBC7FA21D3D}" type="slidenum">
              <a:rPr lang="en-IN" smtClean="0"/>
              <a:t>‹#›</a:t>
            </a:fld>
            <a:endParaRPr lang="en-IN"/>
          </a:p>
        </p:txBody>
      </p:sp>
    </p:spTree>
    <p:extLst>
      <p:ext uri="{BB962C8B-B14F-4D97-AF65-F5344CB8AC3E}">
        <p14:creationId xmlns:p14="http://schemas.microsoft.com/office/powerpoint/2010/main" val="2707008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46CDE-EB74-764D-7685-2B3D9A90F4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4F02263-26C7-C5F2-B32B-26F2B57172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0713DA-8A97-9CEE-18C0-82933CAA36B7}"/>
              </a:ext>
            </a:extLst>
          </p:cNvPr>
          <p:cNvSpPr>
            <a:spLocks noGrp="1"/>
          </p:cNvSpPr>
          <p:nvPr>
            <p:ph type="dt" sz="half" idx="10"/>
          </p:nvPr>
        </p:nvSpPr>
        <p:spPr/>
        <p:txBody>
          <a:bodyPr/>
          <a:lstStyle/>
          <a:p>
            <a:fld id="{19DBD12B-C784-4D7F-A1EA-1233368F2AE4}" type="datetimeFigureOut">
              <a:rPr lang="en-IN" smtClean="0"/>
              <a:t>30-12-2025</a:t>
            </a:fld>
            <a:endParaRPr lang="en-IN"/>
          </a:p>
        </p:txBody>
      </p:sp>
      <p:sp>
        <p:nvSpPr>
          <p:cNvPr id="5" name="Footer Placeholder 4">
            <a:extLst>
              <a:ext uri="{FF2B5EF4-FFF2-40B4-BE49-F238E27FC236}">
                <a16:creationId xmlns:a16="http://schemas.microsoft.com/office/drawing/2014/main" id="{6CD6750E-DA87-8F8C-C869-A900CA4D11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F37208E-580C-9572-9DFD-AA65D58647A7}"/>
              </a:ext>
            </a:extLst>
          </p:cNvPr>
          <p:cNvSpPr>
            <a:spLocks noGrp="1"/>
          </p:cNvSpPr>
          <p:nvPr>
            <p:ph type="sldNum" sz="quarter" idx="12"/>
          </p:nvPr>
        </p:nvSpPr>
        <p:spPr/>
        <p:txBody>
          <a:bodyPr/>
          <a:lstStyle/>
          <a:p>
            <a:fld id="{3FBFF607-197B-433B-B31F-0CBC7FA21D3D}" type="slidenum">
              <a:rPr lang="en-IN" smtClean="0"/>
              <a:t>‹#›</a:t>
            </a:fld>
            <a:endParaRPr lang="en-IN"/>
          </a:p>
        </p:txBody>
      </p:sp>
    </p:spTree>
    <p:extLst>
      <p:ext uri="{BB962C8B-B14F-4D97-AF65-F5344CB8AC3E}">
        <p14:creationId xmlns:p14="http://schemas.microsoft.com/office/powerpoint/2010/main" val="285473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08211-20DA-AEB3-75DB-3E6974A1D0B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C350899-2146-A313-FFDA-2C4AC7DE64D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5E4F8FA-2600-57C8-4C23-D02A3E02D4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6D3FE25-9CE0-B41C-9A23-E7498E6B5420}"/>
              </a:ext>
            </a:extLst>
          </p:cNvPr>
          <p:cNvSpPr>
            <a:spLocks noGrp="1"/>
          </p:cNvSpPr>
          <p:nvPr>
            <p:ph type="dt" sz="half" idx="10"/>
          </p:nvPr>
        </p:nvSpPr>
        <p:spPr/>
        <p:txBody>
          <a:bodyPr/>
          <a:lstStyle/>
          <a:p>
            <a:fld id="{19DBD12B-C784-4D7F-A1EA-1233368F2AE4}" type="datetimeFigureOut">
              <a:rPr lang="en-IN" smtClean="0"/>
              <a:t>30-12-2025</a:t>
            </a:fld>
            <a:endParaRPr lang="en-IN"/>
          </a:p>
        </p:txBody>
      </p:sp>
      <p:sp>
        <p:nvSpPr>
          <p:cNvPr id="6" name="Footer Placeholder 5">
            <a:extLst>
              <a:ext uri="{FF2B5EF4-FFF2-40B4-BE49-F238E27FC236}">
                <a16:creationId xmlns:a16="http://schemas.microsoft.com/office/drawing/2014/main" id="{E11ED376-F017-01AF-387B-2D3EAFF9506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8FEA460-A375-5D5B-1197-A23BD0087E85}"/>
              </a:ext>
            </a:extLst>
          </p:cNvPr>
          <p:cNvSpPr>
            <a:spLocks noGrp="1"/>
          </p:cNvSpPr>
          <p:nvPr>
            <p:ph type="sldNum" sz="quarter" idx="12"/>
          </p:nvPr>
        </p:nvSpPr>
        <p:spPr/>
        <p:txBody>
          <a:bodyPr/>
          <a:lstStyle/>
          <a:p>
            <a:fld id="{3FBFF607-197B-433B-B31F-0CBC7FA21D3D}" type="slidenum">
              <a:rPr lang="en-IN" smtClean="0"/>
              <a:t>‹#›</a:t>
            </a:fld>
            <a:endParaRPr lang="en-IN"/>
          </a:p>
        </p:txBody>
      </p:sp>
    </p:spTree>
    <p:extLst>
      <p:ext uri="{BB962C8B-B14F-4D97-AF65-F5344CB8AC3E}">
        <p14:creationId xmlns:p14="http://schemas.microsoft.com/office/powerpoint/2010/main" val="1198938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8D457-EC12-172B-7B9E-A9144466BD6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C010AA3-106D-D2A6-E736-0A6C0C52DB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5ADE4C5-FABA-3886-FCFC-1DE4EF56AB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2438251-F35C-AFC8-841C-01D214FBAB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83BE54-3013-52CB-8CF4-245203B1DF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095F135-4110-768D-18A1-C460FA84DF0C}"/>
              </a:ext>
            </a:extLst>
          </p:cNvPr>
          <p:cNvSpPr>
            <a:spLocks noGrp="1"/>
          </p:cNvSpPr>
          <p:nvPr>
            <p:ph type="dt" sz="half" idx="10"/>
          </p:nvPr>
        </p:nvSpPr>
        <p:spPr/>
        <p:txBody>
          <a:bodyPr/>
          <a:lstStyle/>
          <a:p>
            <a:fld id="{19DBD12B-C784-4D7F-A1EA-1233368F2AE4}" type="datetimeFigureOut">
              <a:rPr lang="en-IN" smtClean="0"/>
              <a:t>30-12-2025</a:t>
            </a:fld>
            <a:endParaRPr lang="en-IN"/>
          </a:p>
        </p:txBody>
      </p:sp>
      <p:sp>
        <p:nvSpPr>
          <p:cNvPr id="8" name="Footer Placeholder 7">
            <a:extLst>
              <a:ext uri="{FF2B5EF4-FFF2-40B4-BE49-F238E27FC236}">
                <a16:creationId xmlns:a16="http://schemas.microsoft.com/office/drawing/2014/main" id="{E8AE0EAF-6486-AD10-CF86-9BE30E94196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2ECF0B6-6F4B-3385-23BD-5487AE479AF4}"/>
              </a:ext>
            </a:extLst>
          </p:cNvPr>
          <p:cNvSpPr>
            <a:spLocks noGrp="1"/>
          </p:cNvSpPr>
          <p:nvPr>
            <p:ph type="sldNum" sz="quarter" idx="12"/>
          </p:nvPr>
        </p:nvSpPr>
        <p:spPr/>
        <p:txBody>
          <a:bodyPr/>
          <a:lstStyle/>
          <a:p>
            <a:fld id="{3FBFF607-197B-433B-B31F-0CBC7FA21D3D}" type="slidenum">
              <a:rPr lang="en-IN" smtClean="0"/>
              <a:t>‹#›</a:t>
            </a:fld>
            <a:endParaRPr lang="en-IN"/>
          </a:p>
        </p:txBody>
      </p:sp>
    </p:spTree>
    <p:extLst>
      <p:ext uri="{BB962C8B-B14F-4D97-AF65-F5344CB8AC3E}">
        <p14:creationId xmlns:p14="http://schemas.microsoft.com/office/powerpoint/2010/main" val="20284856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9B017-BFB8-79A3-13B7-46563D95E48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6E41E54-B1AD-7C2D-7BB9-E6A261C6AAC1}"/>
              </a:ext>
            </a:extLst>
          </p:cNvPr>
          <p:cNvSpPr>
            <a:spLocks noGrp="1"/>
          </p:cNvSpPr>
          <p:nvPr>
            <p:ph type="dt" sz="half" idx="10"/>
          </p:nvPr>
        </p:nvSpPr>
        <p:spPr/>
        <p:txBody>
          <a:bodyPr/>
          <a:lstStyle/>
          <a:p>
            <a:fld id="{19DBD12B-C784-4D7F-A1EA-1233368F2AE4}" type="datetimeFigureOut">
              <a:rPr lang="en-IN" smtClean="0"/>
              <a:t>30-12-2025</a:t>
            </a:fld>
            <a:endParaRPr lang="en-IN"/>
          </a:p>
        </p:txBody>
      </p:sp>
      <p:sp>
        <p:nvSpPr>
          <p:cNvPr id="4" name="Footer Placeholder 3">
            <a:extLst>
              <a:ext uri="{FF2B5EF4-FFF2-40B4-BE49-F238E27FC236}">
                <a16:creationId xmlns:a16="http://schemas.microsoft.com/office/drawing/2014/main" id="{CD300954-0521-E5CF-ADFF-1AC778AD5D9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15DCC2F-5A07-14FD-5156-534224E109AE}"/>
              </a:ext>
            </a:extLst>
          </p:cNvPr>
          <p:cNvSpPr>
            <a:spLocks noGrp="1"/>
          </p:cNvSpPr>
          <p:nvPr>
            <p:ph type="sldNum" sz="quarter" idx="12"/>
          </p:nvPr>
        </p:nvSpPr>
        <p:spPr/>
        <p:txBody>
          <a:bodyPr/>
          <a:lstStyle/>
          <a:p>
            <a:fld id="{3FBFF607-197B-433B-B31F-0CBC7FA21D3D}" type="slidenum">
              <a:rPr lang="en-IN" smtClean="0"/>
              <a:t>‹#›</a:t>
            </a:fld>
            <a:endParaRPr lang="en-IN"/>
          </a:p>
        </p:txBody>
      </p:sp>
    </p:spTree>
    <p:extLst>
      <p:ext uri="{BB962C8B-B14F-4D97-AF65-F5344CB8AC3E}">
        <p14:creationId xmlns:p14="http://schemas.microsoft.com/office/powerpoint/2010/main" val="35205808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103EF7-DBD1-19D8-6795-0C362A450A4D}"/>
              </a:ext>
            </a:extLst>
          </p:cNvPr>
          <p:cNvSpPr>
            <a:spLocks noGrp="1"/>
          </p:cNvSpPr>
          <p:nvPr>
            <p:ph type="dt" sz="half" idx="10"/>
          </p:nvPr>
        </p:nvSpPr>
        <p:spPr/>
        <p:txBody>
          <a:bodyPr/>
          <a:lstStyle/>
          <a:p>
            <a:fld id="{19DBD12B-C784-4D7F-A1EA-1233368F2AE4}" type="datetimeFigureOut">
              <a:rPr lang="en-IN" smtClean="0"/>
              <a:t>30-12-2025</a:t>
            </a:fld>
            <a:endParaRPr lang="en-IN"/>
          </a:p>
        </p:txBody>
      </p:sp>
      <p:sp>
        <p:nvSpPr>
          <p:cNvPr id="3" name="Footer Placeholder 2">
            <a:extLst>
              <a:ext uri="{FF2B5EF4-FFF2-40B4-BE49-F238E27FC236}">
                <a16:creationId xmlns:a16="http://schemas.microsoft.com/office/drawing/2014/main" id="{D42211CC-4CE8-FDC5-A919-C1867818DF3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190E9F-EC74-2A98-DF3A-FDC9EC6EEBDE}"/>
              </a:ext>
            </a:extLst>
          </p:cNvPr>
          <p:cNvSpPr>
            <a:spLocks noGrp="1"/>
          </p:cNvSpPr>
          <p:nvPr>
            <p:ph type="sldNum" sz="quarter" idx="12"/>
          </p:nvPr>
        </p:nvSpPr>
        <p:spPr/>
        <p:txBody>
          <a:bodyPr/>
          <a:lstStyle/>
          <a:p>
            <a:fld id="{3FBFF607-197B-433B-B31F-0CBC7FA21D3D}" type="slidenum">
              <a:rPr lang="en-IN" smtClean="0"/>
              <a:t>‹#›</a:t>
            </a:fld>
            <a:endParaRPr lang="en-IN"/>
          </a:p>
        </p:txBody>
      </p:sp>
    </p:spTree>
    <p:extLst>
      <p:ext uri="{BB962C8B-B14F-4D97-AF65-F5344CB8AC3E}">
        <p14:creationId xmlns:p14="http://schemas.microsoft.com/office/powerpoint/2010/main" val="6261339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91C1A-6C25-605E-09E8-2CB9167138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B29467A-5ED1-B990-20AE-0790842DC3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3EFBDDF-F9A2-2176-0A97-67028F619D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7DC5CC-4034-08D7-B271-4A1C4BA513DA}"/>
              </a:ext>
            </a:extLst>
          </p:cNvPr>
          <p:cNvSpPr>
            <a:spLocks noGrp="1"/>
          </p:cNvSpPr>
          <p:nvPr>
            <p:ph type="dt" sz="half" idx="10"/>
          </p:nvPr>
        </p:nvSpPr>
        <p:spPr/>
        <p:txBody>
          <a:bodyPr/>
          <a:lstStyle/>
          <a:p>
            <a:fld id="{19DBD12B-C784-4D7F-A1EA-1233368F2AE4}" type="datetimeFigureOut">
              <a:rPr lang="en-IN" smtClean="0"/>
              <a:t>30-12-2025</a:t>
            </a:fld>
            <a:endParaRPr lang="en-IN"/>
          </a:p>
        </p:txBody>
      </p:sp>
      <p:sp>
        <p:nvSpPr>
          <p:cNvPr id="6" name="Footer Placeholder 5">
            <a:extLst>
              <a:ext uri="{FF2B5EF4-FFF2-40B4-BE49-F238E27FC236}">
                <a16:creationId xmlns:a16="http://schemas.microsoft.com/office/drawing/2014/main" id="{D7436004-7C33-500D-B64B-63047722150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EF0590D-897B-C31F-99BA-011397F24A5C}"/>
              </a:ext>
            </a:extLst>
          </p:cNvPr>
          <p:cNvSpPr>
            <a:spLocks noGrp="1"/>
          </p:cNvSpPr>
          <p:nvPr>
            <p:ph type="sldNum" sz="quarter" idx="12"/>
          </p:nvPr>
        </p:nvSpPr>
        <p:spPr/>
        <p:txBody>
          <a:bodyPr/>
          <a:lstStyle/>
          <a:p>
            <a:fld id="{3FBFF607-197B-433B-B31F-0CBC7FA21D3D}" type="slidenum">
              <a:rPr lang="en-IN" smtClean="0"/>
              <a:t>‹#›</a:t>
            </a:fld>
            <a:endParaRPr lang="en-IN"/>
          </a:p>
        </p:txBody>
      </p:sp>
    </p:spTree>
    <p:extLst>
      <p:ext uri="{BB962C8B-B14F-4D97-AF65-F5344CB8AC3E}">
        <p14:creationId xmlns:p14="http://schemas.microsoft.com/office/powerpoint/2010/main" val="26188627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D9333-6E0B-11E7-9C03-DE29BF0AE2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CAB6B70-57A5-D4E8-FDDD-4971C67B28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A62E4F3-F5D9-2B97-1FEF-69C41BB3CD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B48A10-A373-2A43-030A-CFFF083A9A07}"/>
              </a:ext>
            </a:extLst>
          </p:cNvPr>
          <p:cNvSpPr>
            <a:spLocks noGrp="1"/>
          </p:cNvSpPr>
          <p:nvPr>
            <p:ph type="dt" sz="half" idx="10"/>
          </p:nvPr>
        </p:nvSpPr>
        <p:spPr/>
        <p:txBody>
          <a:bodyPr/>
          <a:lstStyle/>
          <a:p>
            <a:fld id="{19DBD12B-C784-4D7F-A1EA-1233368F2AE4}" type="datetimeFigureOut">
              <a:rPr lang="en-IN" smtClean="0"/>
              <a:t>30-12-2025</a:t>
            </a:fld>
            <a:endParaRPr lang="en-IN"/>
          </a:p>
        </p:txBody>
      </p:sp>
      <p:sp>
        <p:nvSpPr>
          <p:cNvPr id="6" name="Footer Placeholder 5">
            <a:extLst>
              <a:ext uri="{FF2B5EF4-FFF2-40B4-BE49-F238E27FC236}">
                <a16:creationId xmlns:a16="http://schemas.microsoft.com/office/drawing/2014/main" id="{86BC19E7-6AAA-92AC-3906-7B7B793F11C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883DFDE-F9C4-2A34-D677-54DA09351641}"/>
              </a:ext>
            </a:extLst>
          </p:cNvPr>
          <p:cNvSpPr>
            <a:spLocks noGrp="1"/>
          </p:cNvSpPr>
          <p:nvPr>
            <p:ph type="sldNum" sz="quarter" idx="12"/>
          </p:nvPr>
        </p:nvSpPr>
        <p:spPr/>
        <p:txBody>
          <a:bodyPr/>
          <a:lstStyle/>
          <a:p>
            <a:fld id="{3FBFF607-197B-433B-B31F-0CBC7FA21D3D}" type="slidenum">
              <a:rPr lang="en-IN" smtClean="0"/>
              <a:t>‹#›</a:t>
            </a:fld>
            <a:endParaRPr lang="en-IN"/>
          </a:p>
        </p:txBody>
      </p:sp>
    </p:spTree>
    <p:extLst>
      <p:ext uri="{BB962C8B-B14F-4D97-AF65-F5344CB8AC3E}">
        <p14:creationId xmlns:p14="http://schemas.microsoft.com/office/powerpoint/2010/main" val="35303695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360744-FEFB-B7C3-DA7A-9ECFDC1DDD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9DE2A1B-1037-F486-6C03-CD1A086F61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DDD773D-1787-70DA-BC51-908DE551EA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DBD12B-C784-4D7F-A1EA-1233368F2AE4}" type="datetimeFigureOut">
              <a:rPr lang="en-IN" smtClean="0"/>
              <a:t>30-12-2025</a:t>
            </a:fld>
            <a:endParaRPr lang="en-IN"/>
          </a:p>
        </p:txBody>
      </p:sp>
      <p:sp>
        <p:nvSpPr>
          <p:cNvPr id="5" name="Footer Placeholder 4">
            <a:extLst>
              <a:ext uri="{FF2B5EF4-FFF2-40B4-BE49-F238E27FC236}">
                <a16:creationId xmlns:a16="http://schemas.microsoft.com/office/drawing/2014/main" id="{3305BD5A-0651-13C3-3820-7A58F730AA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E52564A-8B85-D842-06F0-144C139799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BFF607-197B-433B-B31F-0CBC7FA21D3D}" type="slidenum">
              <a:rPr lang="en-IN" smtClean="0"/>
              <a:t>‹#›</a:t>
            </a:fld>
            <a:endParaRPr lang="en-IN"/>
          </a:p>
        </p:txBody>
      </p:sp>
    </p:spTree>
    <p:extLst>
      <p:ext uri="{BB962C8B-B14F-4D97-AF65-F5344CB8AC3E}">
        <p14:creationId xmlns:p14="http://schemas.microsoft.com/office/powerpoint/2010/main" val="33224595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3F2527-B9A1-9BCD-BD0D-8E3B98CF66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236"/>
            <a:ext cx="12192000" cy="6858000"/>
          </a:xfrm>
          <a:prstGeom prst="rect">
            <a:avLst/>
          </a:prstGeom>
        </p:spPr>
      </p:pic>
      <p:pic>
        <p:nvPicPr>
          <p:cNvPr id="4" name="Picture 3">
            <a:extLst>
              <a:ext uri="{FF2B5EF4-FFF2-40B4-BE49-F238E27FC236}">
                <a16:creationId xmlns:a16="http://schemas.microsoft.com/office/drawing/2014/main" id="{BFD0EE35-EEDB-9B42-1EBF-A9D30E250014}"/>
              </a:ext>
            </a:extLst>
          </p:cNvPr>
          <p:cNvPicPr>
            <a:picLocks noChangeAspect="1"/>
          </p:cNvPicPr>
          <p:nvPr/>
        </p:nvPicPr>
        <p:blipFill rotWithShape="1">
          <a:blip r:embed="rId4">
            <a:alphaModFix/>
          </a:blip>
          <a:srcRect l="3399" t="5679" r="1975" b="6614"/>
          <a:stretch/>
        </p:blipFill>
        <p:spPr>
          <a:xfrm>
            <a:off x="8367120" y="5858285"/>
            <a:ext cx="3824880" cy="999715"/>
          </a:xfrm>
          <a:prstGeom prst="rect">
            <a:avLst/>
          </a:prstGeom>
          <a:noFill/>
        </p:spPr>
      </p:pic>
      <p:sp>
        <p:nvSpPr>
          <p:cNvPr id="2" name="TextBox 1">
            <a:extLst>
              <a:ext uri="{FF2B5EF4-FFF2-40B4-BE49-F238E27FC236}">
                <a16:creationId xmlns:a16="http://schemas.microsoft.com/office/drawing/2014/main" id="{B90A3C1B-E8A8-223A-CD12-B42B6DEBF484}"/>
              </a:ext>
            </a:extLst>
          </p:cNvPr>
          <p:cNvSpPr txBox="1"/>
          <p:nvPr/>
        </p:nvSpPr>
        <p:spPr>
          <a:xfrm>
            <a:off x="1" y="5972464"/>
            <a:ext cx="3824880" cy="369332"/>
          </a:xfrm>
          <a:prstGeom prst="rect">
            <a:avLst/>
          </a:prstGeom>
          <a:noFill/>
        </p:spPr>
        <p:txBody>
          <a:bodyPr wrap="square" rtlCol="0">
            <a:spAutoFit/>
          </a:bodyPr>
          <a:lstStyle/>
          <a:p>
            <a:r>
              <a:rPr lang="en-IN" b="1" dirty="0">
                <a:solidFill>
                  <a:schemeClr val="bg1"/>
                </a:solidFill>
              </a:rPr>
              <a:t>By – Aditya Shivaji Warungase</a:t>
            </a:r>
          </a:p>
        </p:txBody>
      </p:sp>
    </p:spTree>
    <p:extLst>
      <p:ext uri="{BB962C8B-B14F-4D97-AF65-F5344CB8AC3E}">
        <p14:creationId xmlns:p14="http://schemas.microsoft.com/office/powerpoint/2010/main" val="39945157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blue and orange bars&#10;&#10;AI-generated content may be incorrect.">
            <a:extLst>
              <a:ext uri="{FF2B5EF4-FFF2-40B4-BE49-F238E27FC236}">
                <a16:creationId xmlns:a16="http://schemas.microsoft.com/office/drawing/2014/main" id="{E78EFB90-8C00-C81D-97A6-BE9933E317A1}"/>
              </a:ext>
            </a:extLst>
          </p:cNvPr>
          <p:cNvPicPr>
            <a:picLocks noChangeAspect="1"/>
          </p:cNvPicPr>
          <p:nvPr/>
        </p:nvPicPr>
        <p:blipFill>
          <a:blip r:embed="rId2"/>
          <a:srcRect l="315" r="-1"/>
          <a:stretch>
            <a:fillRect/>
          </a:stretch>
        </p:blipFill>
        <p:spPr>
          <a:xfrm>
            <a:off x="6019798" y="2076687"/>
            <a:ext cx="6170579" cy="4213277"/>
          </a:xfrm>
          <a:prstGeom prst="rect">
            <a:avLst/>
          </a:prstGeom>
        </p:spPr>
      </p:pic>
      <p:sp>
        <p:nvSpPr>
          <p:cNvPr id="8" name="TextBox 7">
            <a:extLst>
              <a:ext uri="{FF2B5EF4-FFF2-40B4-BE49-F238E27FC236}">
                <a16:creationId xmlns:a16="http://schemas.microsoft.com/office/drawing/2014/main" id="{06CF0ED6-5385-5A3F-0A98-09FB00F0C322}"/>
              </a:ext>
            </a:extLst>
          </p:cNvPr>
          <p:cNvSpPr txBox="1"/>
          <p:nvPr/>
        </p:nvSpPr>
        <p:spPr>
          <a:xfrm>
            <a:off x="1621" y="1460266"/>
            <a:ext cx="6094378" cy="2308324"/>
          </a:xfrm>
          <a:prstGeom prst="rect">
            <a:avLst/>
          </a:prstGeom>
          <a:noFill/>
        </p:spPr>
        <p:txBody>
          <a:bodyPr wrap="square">
            <a:spAutoFit/>
          </a:bodyPr>
          <a:lstStyle/>
          <a:p>
            <a:r>
              <a:rPr lang="en-US" b="1" dirty="0"/>
              <a:t>High revenue does NOT always mean high profit</a:t>
            </a:r>
          </a:p>
          <a:p>
            <a:r>
              <a:rPr lang="en-US" dirty="0"/>
              <a:t>In the Fortune 500 list, many companies have:</a:t>
            </a:r>
          </a:p>
          <a:p>
            <a:pPr marL="285750" indent="-285750">
              <a:buFont typeface="Arial" panose="020B0604020202020204" pitchFamily="34" charset="0"/>
              <a:buChar char="•"/>
            </a:pPr>
            <a:r>
              <a:rPr lang="en-US" dirty="0"/>
              <a:t>Very high revenue, But low profit </a:t>
            </a:r>
          </a:p>
          <a:p>
            <a:pPr marL="285750" indent="-285750">
              <a:buFont typeface="Arial" panose="020B0604020202020204" pitchFamily="34" charset="0"/>
              <a:buChar char="•"/>
            </a:pPr>
            <a:r>
              <a:rPr lang="en-US" dirty="0"/>
              <a:t>Because of thin profit margins</a:t>
            </a:r>
          </a:p>
          <a:p>
            <a:pPr marL="285750" indent="-285750">
              <a:buFont typeface="Arial" panose="020B0604020202020204" pitchFamily="34" charset="0"/>
              <a:buChar char="•"/>
            </a:pPr>
            <a:r>
              <a:rPr lang="en-US" dirty="0"/>
              <a:t>Example:</a:t>
            </a:r>
          </a:p>
          <a:p>
            <a:pPr marL="285750" indent="-285750">
              <a:buFont typeface="Wingdings" panose="05000000000000000000" pitchFamily="2" charset="2"/>
              <a:buChar char="Ø"/>
            </a:pPr>
            <a:r>
              <a:rPr lang="en-US" dirty="0"/>
              <a:t>Some companies generate huge revenue but their profitability is low, indicating high operational costs or low margins.</a:t>
            </a:r>
            <a:endParaRPr lang="en-IN" dirty="0"/>
          </a:p>
        </p:txBody>
      </p:sp>
      <p:sp>
        <p:nvSpPr>
          <p:cNvPr id="9" name="Rectangle: Rounded Corners 8">
            <a:extLst>
              <a:ext uri="{FF2B5EF4-FFF2-40B4-BE49-F238E27FC236}">
                <a16:creationId xmlns:a16="http://schemas.microsoft.com/office/drawing/2014/main" id="{B75BFEE1-FEBB-5AE5-E41D-06D556104242}"/>
              </a:ext>
            </a:extLst>
          </p:cNvPr>
          <p:cNvSpPr/>
          <p:nvPr/>
        </p:nvSpPr>
        <p:spPr>
          <a:xfrm>
            <a:off x="-1" y="0"/>
            <a:ext cx="12192000" cy="1222513"/>
          </a:xfrm>
          <a:prstGeom prst="roundRect">
            <a:avLst>
              <a:gd name="adj" fmla="val 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6000" b="1" dirty="0"/>
              <a:t>Bivariate Analysis</a:t>
            </a:r>
          </a:p>
        </p:txBody>
      </p:sp>
      <p:sp>
        <p:nvSpPr>
          <p:cNvPr id="10" name="TextBox 9">
            <a:extLst>
              <a:ext uri="{FF2B5EF4-FFF2-40B4-BE49-F238E27FC236}">
                <a16:creationId xmlns:a16="http://schemas.microsoft.com/office/drawing/2014/main" id="{89E000E6-9BB1-E0B9-4F5C-AD177EBA6917}"/>
              </a:ext>
            </a:extLst>
          </p:cNvPr>
          <p:cNvSpPr txBox="1"/>
          <p:nvPr/>
        </p:nvSpPr>
        <p:spPr>
          <a:xfrm>
            <a:off x="7709169" y="1550294"/>
            <a:ext cx="2791839" cy="369332"/>
          </a:xfrm>
          <a:prstGeom prst="rect">
            <a:avLst/>
          </a:prstGeom>
          <a:noFill/>
        </p:spPr>
        <p:txBody>
          <a:bodyPr wrap="square" rtlCol="0">
            <a:spAutoFit/>
          </a:bodyPr>
          <a:lstStyle/>
          <a:p>
            <a:pPr algn="ctr"/>
            <a:r>
              <a:rPr lang="en-IN" b="1" dirty="0"/>
              <a:t>Revenue vs Profit</a:t>
            </a:r>
          </a:p>
        </p:txBody>
      </p:sp>
      <p:pic>
        <p:nvPicPr>
          <p:cNvPr id="12" name="Picture 11" descr="A screenshot of a graph&#10;&#10;AI-generated content may be incorrect.">
            <a:extLst>
              <a:ext uri="{FF2B5EF4-FFF2-40B4-BE49-F238E27FC236}">
                <a16:creationId xmlns:a16="http://schemas.microsoft.com/office/drawing/2014/main" id="{25F99AF1-B09A-09AA-526B-4D658C24C353}"/>
              </a:ext>
            </a:extLst>
          </p:cNvPr>
          <p:cNvPicPr>
            <a:picLocks noChangeAspect="1"/>
          </p:cNvPicPr>
          <p:nvPr/>
        </p:nvPicPr>
        <p:blipFill>
          <a:blip r:embed="rId3"/>
          <a:stretch>
            <a:fillRect/>
          </a:stretch>
        </p:blipFill>
        <p:spPr>
          <a:xfrm>
            <a:off x="2059709" y="3862007"/>
            <a:ext cx="3583489" cy="2886727"/>
          </a:xfrm>
          <a:prstGeom prst="rect">
            <a:avLst/>
          </a:prstGeom>
        </p:spPr>
      </p:pic>
    </p:spTree>
    <p:extLst>
      <p:ext uri="{BB962C8B-B14F-4D97-AF65-F5344CB8AC3E}">
        <p14:creationId xmlns:p14="http://schemas.microsoft.com/office/powerpoint/2010/main" val="9488815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hart of different colored bars&#10;&#10;AI-generated content may be incorrect.">
            <a:extLst>
              <a:ext uri="{FF2B5EF4-FFF2-40B4-BE49-F238E27FC236}">
                <a16:creationId xmlns:a16="http://schemas.microsoft.com/office/drawing/2014/main" id="{2F023EAD-0CD3-C125-891A-374DE14C26E6}"/>
              </a:ext>
            </a:extLst>
          </p:cNvPr>
          <p:cNvPicPr>
            <a:picLocks noChangeAspect="1"/>
          </p:cNvPicPr>
          <p:nvPr/>
        </p:nvPicPr>
        <p:blipFill>
          <a:blip r:embed="rId2"/>
          <a:srcRect l="776" b="2096"/>
          <a:stretch>
            <a:fillRect/>
          </a:stretch>
        </p:blipFill>
        <p:spPr>
          <a:xfrm>
            <a:off x="5155660" y="2406177"/>
            <a:ext cx="7036340" cy="3978612"/>
          </a:xfrm>
          <a:prstGeom prst="rect">
            <a:avLst/>
          </a:prstGeom>
        </p:spPr>
      </p:pic>
      <p:sp>
        <p:nvSpPr>
          <p:cNvPr id="4" name="Rectangle: Rounded Corners 3">
            <a:extLst>
              <a:ext uri="{FF2B5EF4-FFF2-40B4-BE49-F238E27FC236}">
                <a16:creationId xmlns:a16="http://schemas.microsoft.com/office/drawing/2014/main" id="{AF0D5853-1700-EB55-3C53-495EFE10A2AA}"/>
              </a:ext>
            </a:extLst>
          </p:cNvPr>
          <p:cNvSpPr/>
          <p:nvPr/>
        </p:nvSpPr>
        <p:spPr>
          <a:xfrm>
            <a:off x="0" y="0"/>
            <a:ext cx="12192000" cy="1222513"/>
          </a:xfrm>
          <a:prstGeom prst="roundRect">
            <a:avLst>
              <a:gd name="adj" fmla="val 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sz="6000" b="1" dirty="0"/>
          </a:p>
        </p:txBody>
      </p:sp>
      <p:sp>
        <p:nvSpPr>
          <p:cNvPr id="6" name="TextBox 5">
            <a:extLst>
              <a:ext uri="{FF2B5EF4-FFF2-40B4-BE49-F238E27FC236}">
                <a16:creationId xmlns:a16="http://schemas.microsoft.com/office/drawing/2014/main" id="{999D4D85-44DD-02B0-AB82-20FE1781DF54}"/>
              </a:ext>
            </a:extLst>
          </p:cNvPr>
          <p:cNvSpPr txBox="1"/>
          <p:nvPr/>
        </p:nvSpPr>
        <p:spPr>
          <a:xfrm>
            <a:off x="7898859" y="1712683"/>
            <a:ext cx="3044758" cy="369332"/>
          </a:xfrm>
          <a:prstGeom prst="rect">
            <a:avLst/>
          </a:prstGeom>
          <a:noFill/>
        </p:spPr>
        <p:txBody>
          <a:bodyPr wrap="square" rtlCol="0">
            <a:spAutoFit/>
          </a:bodyPr>
          <a:lstStyle/>
          <a:p>
            <a:pPr algn="ctr"/>
            <a:r>
              <a:rPr lang="en-IN" b="1" dirty="0"/>
              <a:t>Company vs Profit</a:t>
            </a:r>
          </a:p>
        </p:txBody>
      </p:sp>
      <p:sp>
        <p:nvSpPr>
          <p:cNvPr id="10" name="TextBox 9">
            <a:extLst>
              <a:ext uri="{FF2B5EF4-FFF2-40B4-BE49-F238E27FC236}">
                <a16:creationId xmlns:a16="http://schemas.microsoft.com/office/drawing/2014/main" id="{459ADCD4-5671-F2F2-A7CE-DD51075BF521}"/>
              </a:ext>
            </a:extLst>
          </p:cNvPr>
          <p:cNvSpPr txBox="1"/>
          <p:nvPr/>
        </p:nvSpPr>
        <p:spPr>
          <a:xfrm>
            <a:off x="-3242" y="1363723"/>
            <a:ext cx="6099242" cy="2308324"/>
          </a:xfrm>
          <a:prstGeom prst="rect">
            <a:avLst/>
          </a:prstGeom>
          <a:noFill/>
        </p:spPr>
        <p:txBody>
          <a:bodyPr wrap="square">
            <a:spAutoFit/>
          </a:bodyPr>
          <a:lstStyle/>
          <a:p>
            <a:r>
              <a:rPr lang="en-US" b="1" dirty="0"/>
              <a:t>Rank does not perfectly reflect Profit</a:t>
            </a:r>
          </a:p>
          <a:p>
            <a:pPr marL="285750" indent="-285750">
              <a:buFont typeface="Wingdings" panose="05000000000000000000" pitchFamily="2" charset="2"/>
              <a:buChar char="Ø"/>
            </a:pPr>
            <a:r>
              <a:rPr lang="en-US" dirty="0"/>
              <a:t>Rank is based mainly on revenue. </a:t>
            </a:r>
          </a:p>
          <a:p>
            <a:pPr marL="285750" indent="-285750">
              <a:buFont typeface="Wingdings" panose="05000000000000000000" pitchFamily="2" charset="2"/>
              <a:buChar char="Ø"/>
            </a:pPr>
            <a:r>
              <a:rPr lang="en-US" dirty="0"/>
              <a:t>Profit ranking can be very different.</a:t>
            </a:r>
          </a:p>
          <a:p>
            <a:endParaRPr lang="en-US" dirty="0"/>
          </a:p>
          <a:p>
            <a:r>
              <a:rPr lang="en-US" b="1" dirty="0"/>
              <a:t>Insight:</a:t>
            </a:r>
          </a:p>
          <a:p>
            <a:r>
              <a:rPr lang="en-US" dirty="0"/>
              <a:t>A company may rank high by revenue but still have relatively low profit, meaning rank alone does not indicate financial strength.</a:t>
            </a:r>
            <a:endParaRPr lang="en-IN" dirty="0"/>
          </a:p>
        </p:txBody>
      </p:sp>
      <p:pic>
        <p:nvPicPr>
          <p:cNvPr id="12" name="Picture 11" descr="A screenshot of a black and white table&#10;&#10;AI-generated content may be incorrect.">
            <a:extLst>
              <a:ext uri="{FF2B5EF4-FFF2-40B4-BE49-F238E27FC236}">
                <a16:creationId xmlns:a16="http://schemas.microsoft.com/office/drawing/2014/main" id="{09CDF7FA-5C12-E747-BAEB-450944FBA2E3}"/>
              </a:ext>
            </a:extLst>
          </p:cNvPr>
          <p:cNvPicPr>
            <a:picLocks noChangeAspect="1"/>
          </p:cNvPicPr>
          <p:nvPr/>
        </p:nvPicPr>
        <p:blipFill>
          <a:blip r:embed="rId3"/>
          <a:stretch>
            <a:fillRect/>
          </a:stretch>
        </p:blipFill>
        <p:spPr>
          <a:xfrm>
            <a:off x="987678" y="3652591"/>
            <a:ext cx="3177063" cy="3013937"/>
          </a:xfrm>
          <a:prstGeom prst="rect">
            <a:avLst/>
          </a:prstGeom>
        </p:spPr>
      </p:pic>
    </p:spTree>
    <p:extLst>
      <p:ext uri="{BB962C8B-B14F-4D97-AF65-F5344CB8AC3E}">
        <p14:creationId xmlns:p14="http://schemas.microsoft.com/office/powerpoint/2010/main" val="18262357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0591918-B4C7-1AA5-47D8-B89A5323A5A6}"/>
              </a:ext>
            </a:extLst>
          </p:cNvPr>
          <p:cNvSpPr txBox="1"/>
          <p:nvPr/>
        </p:nvSpPr>
        <p:spPr>
          <a:xfrm>
            <a:off x="563418" y="1945328"/>
            <a:ext cx="10150763" cy="3693319"/>
          </a:xfrm>
          <a:prstGeom prst="rect">
            <a:avLst/>
          </a:prstGeom>
          <a:noFill/>
        </p:spPr>
        <p:txBody>
          <a:bodyPr wrap="square">
            <a:spAutoFit/>
          </a:bodyPr>
          <a:lstStyle/>
          <a:p>
            <a:pPr marL="285750" indent="-285750">
              <a:buFont typeface="Wingdings" panose="05000000000000000000" pitchFamily="2" charset="2"/>
              <a:buChar char="Ø"/>
            </a:pPr>
            <a:r>
              <a:rPr lang="en-US" dirty="0"/>
              <a:t>Faced challenges in scraping dynamic web data using Selenium due to JavaScript-loaded content.</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Handled messy and inconsistent data, including missing values and incorrect formats.</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Learned how to clean and preprocess real-world data for accurate analysis.</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Gained experience in Exploratory Data Analysis (EDA) to identify trends and outliers.</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Understood that business insights matter more than just graphs, such as revenue not always indicating profit.</a:t>
            </a:r>
          </a:p>
          <a:p>
            <a:pPr marL="285750" indent="-285750">
              <a:buFont typeface="Wingdings" panose="05000000000000000000" pitchFamily="2" charset="2"/>
              <a:buChar char="Ø"/>
            </a:pPr>
            <a:endParaRPr lang="en-US" dirty="0"/>
          </a:p>
          <a:p>
            <a:endParaRPr lang="en-US" dirty="0"/>
          </a:p>
          <a:p>
            <a:endParaRPr lang="en-US" dirty="0"/>
          </a:p>
        </p:txBody>
      </p:sp>
      <p:sp>
        <p:nvSpPr>
          <p:cNvPr id="5" name="Rectangle: Rounded Corners 4">
            <a:extLst>
              <a:ext uri="{FF2B5EF4-FFF2-40B4-BE49-F238E27FC236}">
                <a16:creationId xmlns:a16="http://schemas.microsoft.com/office/drawing/2014/main" id="{4C2C6C49-DD47-F8E7-D28F-BA3EC1CF72AE}"/>
              </a:ext>
            </a:extLst>
          </p:cNvPr>
          <p:cNvSpPr/>
          <p:nvPr/>
        </p:nvSpPr>
        <p:spPr>
          <a:xfrm>
            <a:off x="0" y="0"/>
            <a:ext cx="12192000" cy="1222513"/>
          </a:xfrm>
          <a:prstGeom prst="roundRect">
            <a:avLst>
              <a:gd name="adj" fmla="val 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6000" b="1" dirty="0"/>
              <a:t>Challenges and Experience</a:t>
            </a:r>
          </a:p>
        </p:txBody>
      </p:sp>
    </p:spTree>
    <p:extLst>
      <p:ext uri="{BB962C8B-B14F-4D97-AF65-F5344CB8AC3E}">
        <p14:creationId xmlns:p14="http://schemas.microsoft.com/office/powerpoint/2010/main" val="31791358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FD3A6E73-EB42-0AD6-1253-81FFED0F4010}"/>
              </a:ext>
            </a:extLst>
          </p:cNvPr>
          <p:cNvSpPr/>
          <p:nvPr/>
        </p:nvSpPr>
        <p:spPr>
          <a:xfrm>
            <a:off x="0" y="0"/>
            <a:ext cx="12192000" cy="1222513"/>
          </a:xfrm>
          <a:prstGeom prst="roundRect">
            <a:avLst>
              <a:gd name="adj" fmla="val 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6000" b="1" dirty="0"/>
              <a:t>Conclusion</a:t>
            </a:r>
          </a:p>
        </p:txBody>
      </p:sp>
      <p:sp>
        <p:nvSpPr>
          <p:cNvPr id="5" name="TextBox 4">
            <a:extLst>
              <a:ext uri="{FF2B5EF4-FFF2-40B4-BE49-F238E27FC236}">
                <a16:creationId xmlns:a16="http://schemas.microsoft.com/office/drawing/2014/main" id="{04CDC1F4-C1E6-3EB5-1C41-8B4916DF1C3B}"/>
              </a:ext>
            </a:extLst>
          </p:cNvPr>
          <p:cNvSpPr txBox="1"/>
          <p:nvPr/>
        </p:nvSpPr>
        <p:spPr>
          <a:xfrm>
            <a:off x="291830" y="1820429"/>
            <a:ext cx="11644008" cy="2308324"/>
          </a:xfrm>
          <a:prstGeom prst="rect">
            <a:avLst/>
          </a:prstGeom>
          <a:noFill/>
        </p:spPr>
        <p:txBody>
          <a:bodyPr wrap="square">
            <a:spAutoFit/>
          </a:bodyPr>
          <a:lstStyle/>
          <a:p>
            <a:r>
              <a:rPr lang="en-US" sz="2400" dirty="0"/>
              <a:t>This project successfully scraped Fortune 500 data for the last five years using Selenium and Beautiful Soup. After cleaning and manipulating the data, Exploratory Data Analysis identified important trends in company rankings, revenue growth  performance. The analysis highlighted top-performing company. Overall, the project demonstrates how web scraping and data analysis can generate meaningful business insights to support strategic decision-making.</a:t>
            </a:r>
          </a:p>
        </p:txBody>
      </p:sp>
    </p:spTree>
    <p:extLst>
      <p:ext uri="{BB962C8B-B14F-4D97-AF65-F5344CB8AC3E}">
        <p14:creationId xmlns:p14="http://schemas.microsoft.com/office/powerpoint/2010/main" val="3629317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52547" y="809662"/>
            <a:ext cx="10895509" cy="590649"/>
          </a:xfrm>
          <a:prstGeom prst="rect">
            <a:avLst/>
          </a:prstGeom>
          <a:noFill/>
          <a:ln/>
        </p:spPr>
        <p:txBody>
          <a:bodyPr wrap="none" lIns="0" tIns="0" rIns="0" bIns="0" rtlCol="0" anchor="t"/>
          <a:lstStyle/>
          <a:p>
            <a:pPr algn="ctr">
              <a:lnSpc>
                <a:spcPts val="4626"/>
              </a:lnSpc>
            </a:pPr>
            <a:r>
              <a:rPr lang="en-US" sz="3709" b="1" dirty="0">
                <a:solidFill>
                  <a:srgbClr val="000000"/>
                </a:solidFill>
                <a:latin typeface="Arial Black" panose="020B0A04020102020204" pitchFamily="34" charset="0"/>
                <a:ea typeface="Inter Bold" pitchFamily="34" charset="-122"/>
                <a:cs typeface="Inter Bold" pitchFamily="34" charset="-120"/>
              </a:rPr>
              <a:t>About Me</a:t>
            </a:r>
            <a:endParaRPr lang="en-US" sz="3709" dirty="0">
              <a:latin typeface="Arial Black" panose="020B0A04020102020204" pitchFamily="34" charset="0"/>
            </a:endParaRPr>
          </a:p>
        </p:txBody>
      </p:sp>
      <p:sp>
        <p:nvSpPr>
          <p:cNvPr id="3" name="Text 1"/>
          <p:cNvSpPr/>
          <p:nvPr/>
        </p:nvSpPr>
        <p:spPr>
          <a:xfrm>
            <a:off x="661492" y="2154535"/>
            <a:ext cx="6768009" cy="710655"/>
          </a:xfrm>
          <a:prstGeom prst="rect">
            <a:avLst/>
          </a:prstGeom>
          <a:noFill/>
          <a:ln/>
        </p:spPr>
        <p:txBody>
          <a:bodyPr wrap="none" lIns="0" tIns="0" rIns="0" bIns="0" rtlCol="0" anchor="t"/>
          <a:lstStyle/>
          <a:p>
            <a:pPr>
              <a:lnSpc>
                <a:spcPts val="2292"/>
              </a:lnSpc>
            </a:pPr>
            <a:r>
              <a:rPr lang="en-US" sz="1833" b="1" dirty="0">
                <a:solidFill>
                  <a:srgbClr val="000000"/>
                </a:solidFill>
                <a:latin typeface="Castellar" panose="020A0402060406010301" pitchFamily="18" charset="0"/>
                <a:ea typeface="Inter Bold" pitchFamily="34" charset="-122"/>
                <a:cs typeface="Inter Bold" pitchFamily="34" charset="-120"/>
              </a:rPr>
              <a:t>ADITYA Shivaji Warungase</a:t>
            </a:r>
          </a:p>
          <a:p>
            <a:pPr>
              <a:lnSpc>
                <a:spcPts val="2292"/>
              </a:lnSpc>
            </a:pPr>
            <a:r>
              <a:rPr lang="en-US" sz="1333" dirty="0">
                <a:solidFill>
                  <a:srgbClr val="272525"/>
                </a:solidFill>
                <a:latin typeface="Arial Black" panose="020B0A04020102020204" pitchFamily="34" charset="0"/>
                <a:ea typeface="Inter" pitchFamily="34" charset="-122"/>
                <a:cs typeface="Inter" pitchFamily="34" charset="-120"/>
              </a:rPr>
              <a:t>Bachelor of Engineering in Artificial Intelligence and Data Science</a:t>
            </a:r>
            <a:endParaRPr lang="en-US" sz="1333" b="1" dirty="0">
              <a:solidFill>
                <a:srgbClr val="000000"/>
              </a:solidFill>
              <a:latin typeface="Inter Bold" pitchFamily="34" charset="0"/>
              <a:ea typeface="Inter Bold" pitchFamily="34" charset="-122"/>
              <a:cs typeface="Inter Bold" pitchFamily="34" charset="-120"/>
            </a:endParaRPr>
          </a:p>
          <a:p>
            <a:pPr>
              <a:lnSpc>
                <a:spcPts val="2292"/>
              </a:lnSpc>
            </a:pPr>
            <a:endParaRPr lang="en-US" sz="1833" b="1" dirty="0">
              <a:solidFill>
                <a:srgbClr val="000000"/>
              </a:solidFill>
              <a:latin typeface="Inter Bold" pitchFamily="34" charset="0"/>
              <a:ea typeface="Inter Bold" pitchFamily="34" charset="-122"/>
              <a:cs typeface="Inter Bold" pitchFamily="34" charset="-120"/>
            </a:endParaRPr>
          </a:p>
          <a:p>
            <a:pPr>
              <a:lnSpc>
                <a:spcPts val="2292"/>
              </a:lnSpc>
            </a:pPr>
            <a:endParaRPr lang="en-US" sz="1833" b="1" dirty="0">
              <a:solidFill>
                <a:srgbClr val="000000"/>
              </a:solidFill>
              <a:latin typeface="Inter Bold" pitchFamily="34" charset="0"/>
              <a:ea typeface="Inter Bold" pitchFamily="34" charset="-122"/>
              <a:cs typeface="Inter Bold" pitchFamily="34" charset="-120"/>
            </a:endParaRPr>
          </a:p>
          <a:p>
            <a:pPr>
              <a:lnSpc>
                <a:spcPts val="2292"/>
              </a:lnSpc>
            </a:pPr>
            <a:endParaRPr lang="en-US" sz="1833" dirty="0"/>
          </a:p>
        </p:txBody>
      </p:sp>
      <p:sp>
        <p:nvSpPr>
          <p:cNvPr id="13" name="Text 11"/>
          <p:cNvSpPr/>
          <p:nvPr/>
        </p:nvSpPr>
        <p:spPr>
          <a:xfrm>
            <a:off x="841276" y="5577397"/>
            <a:ext cx="5203924" cy="302419"/>
          </a:xfrm>
          <a:prstGeom prst="rect">
            <a:avLst/>
          </a:prstGeom>
          <a:noFill/>
          <a:ln/>
        </p:spPr>
        <p:txBody>
          <a:bodyPr wrap="none" lIns="0" tIns="0" rIns="0" bIns="0" rtlCol="0" anchor="t"/>
          <a:lstStyle/>
          <a:p>
            <a:pPr>
              <a:lnSpc>
                <a:spcPts val="2375"/>
              </a:lnSpc>
            </a:pPr>
            <a:r>
              <a:rPr lang="en-US" sz="1459" dirty="0" err="1">
                <a:solidFill>
                  <a:srgbClr val="272525"/>
                </a:solidFill>
                <a:latin typeface="Inter" pitchFamily="34" charset="0"/>
                <a:ea typeface="Inter" pitchFamily="34" charset="-122"/>
                <a:cs typeface="Inter" pitchFamily="34" charset="-120"/>
              </a:rPr>
              <a:t>Linkedln</a:t>
            </a:r>
            <a:r>
              <a:rPr lang="en-US" sz="1459" dirty="0">
                <a:solidFill>
                  <a:srgbClr val="272525"/>
                </a:solidFill>
                <a:latin typeface="Inter" pitchFamily="34" charset="0"/>
                <a:ea typeface="Inter" pitchFamily="34" charset="-122"/>
                <a:cs typeface="Inter" pitchFamily="34" charset="-120"/>
              </a:rPr>
              <a:t> | GitHub</a:t>
            </a:r>
            <a:endParaRPr lang="en-US" sz="1459" dirty="0"/>
          </a:p>
        </p:txBody>
      </p:sp>
      <p:sp>
        <p:nvSpPr>
          <p:cNvPr id="14" name="Rectangle 13">
            <a:extLst>
              <a:ext uri="{FF2B5EF4-FFF2-40B4-BE49-F238E27FC236}">
                <a16:creationId xmlns:a16="http://schemas.microsoft.com/office/drawing/2014/main" id="{022E82D3-5A13-4F21-9362-A3569B7889A2}"/>
              </a:ext>
            </a:extLst>
          </p:cNvPr>
          <p:cNvSpPr/>
          <p:nvPr/>
        </p:nvSpPr>
        <p:spPr>
          <a:xfrm>
            <a:off x="10687291" y="5654256"/>
            <a:ext cx="1427545" cy="112658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sz="1500"/>
          </a:p>
        </p:txBody>
      </p:sp>
      <p:pic>
        <p:nvPicPr>
          <p:cNvPr id="16" name="Picture 15">
            <a:extLst>
              <a:ext uri="{FF2B5EF4-FFF2-40B4-BE49-F238E27FC236}">
                <a16:creationId xmlns:a16="http://schemas.microsoft.com/office/drawing/2014/main" id="{A142F9CC-FC49-4177-8F7C-F41558670411}"/>
              </a:ext>
            </a:extLst>
          </p:cNvPr>
          <p:cNvPicPr>
            <a:picLocks noChangeAspect="1"/>
          </p:cNvPicPr>
          <p:nvPr/>
        </p:nvPicPr>
        <p:blipFill>
          <a:blip r:embed="rId3"/>
          <a:stretch>
            <a:fillRect/>
          </a:stretch>
        </p:blipFill>
        <p:spPr>
          <a:xfrm>
            <a:off x="10379566" y="6325173"/>
            <a:ext cx="1682837" cy="354560"/>
          </a:xfrm>
          <a:prstGeom prst="rect">
            <a:avLst/>
          </a:prstGeom>
        </p:spPr>
      </p:pic>
      <p:sp>
        <p:nvSpPr>
          <p:cNvPr id="20" name="Text 3">
            <a:extLst>
              <a:ext uri="{FF2B5EF4-FFF2-40B4-BE49-F238E27FC236}">
                <a16:creationId xmlns:a16="http://schemas.microsoft.com/office/drawing/2014/main" id="{025A0E3A-2522-4D2F-ACF0-E2746A462913}"/>
              </a:ext>
            </a:extLst>
          </p:cNvPr>
          <p:cNvSpPr/>
          <p:nvPr/>
        </p:nvSpPr>
        <p:spPr>
          <a:xfrm>
            <a:off x="661491" y="2864234"/>
            <a:ext cx="5203924" cy="2488863"/>
          </a:xfrm>
          <a:prstGeom prst="rect">
            <a:avLst/>
          </a:prstGeom>
          <a:noFill/>
          <a:ln/>
        </p:spPr>
        <p:txBody>
          <a:bodyPr wrap="square" lIns="0" tIns="0" rIns="0" bIns="0" rtlCol="0" anchor="t"/>
          <a:lstStyle/>
          <a:p>
            <a:pPr>
              <a:lnSpc>
                <a:spcPts val="2375"/>
              </a:lnSpc>
            </a:pPr>
            <a:r>
              <a:rPr lang="en-US" sz="1333" dirty="0">
                <a:latin typeface="Arial Black" panose="020B0A04020102020204" pitchFamily="34" charset="0"/>
              </a:rPr>
              <a:t>I am passionate about Data Science, as I enjoy working with data, uncovering insights, and transforming information into meaningful solutions.</a:t>
            </a:r>
          </a:p>
          <a:p>
            <a:pPr>
              <a:lnSpc>
                <a:spcPts val="2375"/>
              </a:lnSpc>
            </a:pPr>
            <a:r>
              <a:rPr lang="en-US" sz="1333" dirty="0">
                <a:latin typeface="Arial Black" panose="020B0A04020102020204" pitchFamily="34" charset="0"/>
              </a:rPr>
              <a:t>I love exploring new technologies, solving real-world problems, and continuously improving my technical skills</a:t>
            </a:r>
          </a:p>
          <a:p>
            <a:pPr>
              <a:lnSpc>
                <a:spcPts val="2375"/>
              </a:lnSpc>
            </a:pPr>
            <a:r>
              <a:rPr lang="en-US" sz="1333" dirty="0">
                <a:latin typeface="Arial Black" panose="020B0A04020102020204" pitchFamily="34" charset="0"/>
              </a:rPr>
              <a:t>My goal is to make data tell impactful stories that drive smart decisions</a:t>
            </a:r>
            <a:r>
              <a:rPr lang="en-US" sz="1459" dirty="0">
                <a:latin typeface="Arial Black" panose="020B0A04020102020204" pitchFamily="34" charset="0"/>
              </a:rPr>
              <a:t>.</a:t>
            </a:r>
            <a:endParaRPr lang="en-US" sz="1333" dirty="0">
              <a:latin typeface="Arial Black" panose="020B0A04020102020204" pitchFamily="34" charset="0"/>
            </a:endParaRPr>
          </a:p>
        </p:txBody>
      </p:sp>
      <p:pic>
        <p:nvPicPr>
          <p:cNvPr id="6" name="Picture 5">
            <a:extLst>
              <a:ext uri="{FF2B5EF4-FFF2-40B4-BE49-F238E27FC236}">
                <a16:creationId xmlns:a16="http://schemas.microsoft.com/office/drawing/2014/main" id="{3F7D9A03-93B7-40F1-B912-688219B842EC}"/>
              </a:ext>
            </a:extLst>
          </p:cNvPr>
          <p:cNvPicPr>
            <a:picLocks noChangeAspect="1"/>
          </p:cNvPicPr>
          <p:nvPr/>
        </p:nvPicPr>
        <p:blipFill>
          <a:blip r:embed="rId4"/>
          <a:stretch>
            <a:fillRect/>
          </a:stretch>
        </p:blipFill>
        <p:spPr>
          <a:xfrm>
            <a:off x="7569200" y="1803400"/>
            <a:ext cx="3251200" cy="32512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a:extLst>
            <a:ext uri="{FF2B5EF4-FFF2-40B4-BE49-F238E27FC236}">
              <a16:creationId xmlns:a16="http://schemas.microsoft.com/office/drawing/2014/main" id="{AFFD2AB1-EFD9-0E49-3D1E-84BB690F0CA2}"/>
            </a:ext>
          </a:extLst>
        </p:cNvPr>
        <p:cNvGrpSpPr/>
        <p:nvPr/>
      </p:nvGrpSpPr>
      <p:grpSpPr>
        <a:xfrm>
          <a:off x="0" y="0"/>
          <a:ext cx="0" cy="0"/>
          <a:chOff x="0" y="0"/>
          <a:chExt cx="0" cy="0"/>
        </a:xfrm>
      </p:grpSpPr>
      <p:sp>
        <p:nvSpPr>
          <p:cNvPr id="97" name="Google Shape;97;p14">
            <a:extLst>
              <a:ext uri="{FF2B5EF4-FFF2-40B4-BE49-F238E27FC236}">
                <a16:creationId xmlns:a16="http://schemas.microsoft.com/office/drawing/2014/main" id="{6C0DBDEF-CFDD-9939-C9F1-74A9D794B59E}"/>
              </a:ext>
            </a:extLst>
          </p:cNvPr>
          <p:cNvSpPr txBox="1"/>
          <p:nvPr/>
        </p:nvSpPr>
        <p:spPr>
          <a:xfrm>
            <a:off x="255195" y="406908"/>
            <a:ext cx="10030596" cy="1135567"/>
          </a:xfrm>
          <a:prstGeom prst="rect">
            <a:avLst/>
          </a:prstGeom>
          <a:noFill/>
          <a:ln>
            <a:noFill/>
          </a:ln>
        </p:spPr>
        <p:txBody>
          <a:bodyPr spcFirstLastPara="1" wrap="square" lIns="0" tIns="0" rIns="0" bIns="0" anchor="t" anchorCtr="0">
            <a:spAutoFit/>
          </a:bodyPr>
          <a:lstStyle/>
          <a:p>
            <a:pPr algn="just"/>
            <a:r>
              <a:rPr lang="en-US" sz="7379" dirty="0">
                <a:solidFill>
                  <a:srgbClr val="FFFDFC"/>
                </a:solidFill>
                <a:latin typeface="Paytone One"/>
                <a:ea typeface="Paytone One"/>
                <a:cs typeface="Paytone One"/>
                <a:sym typeface="Paytone One"/>
              </a:rPr>
              <a:t>Index</a:t>
            </a:r>
            <a:endParaRPr sz="1200" dirty="0"/>
          </a:p>
        </p:txBody>
      </p:sp>
      <p:graphicFrame>
        <p:nvGraphicFramePr>
          <p:cNvPr id="2" name="Table 1">
            <a:extLst>
              <a:ext uri="{FF2B5EF4-FFF2-40B4-BE49-F238E27FC236}">
                <a16:creationId xmlns:a16="http://schemas.microsoft.com/office/drawing/2014/main" id="{3296FB3E-0A50-F60C-E437-9C3EC30A7A4D}"/>
              </a:ext>
            </a:extLst>
          </p:cNvPr>
          <p:cNvGraphicFramePr>
            <a:graphicFrameLocks noGrp="1"/>
          </p:cNvGraphicFramePr>
          <p:nvPr>
            <p:extLst>
              <p:ext uri="{D42A27DB-BD31-4B8C-83A1-F6EECF244321}">
                <p14:modId xmlns:p14="http://schemas.microsoft.com/office/powerpoint/2010/main" val="136335928"/>
              </p:ext>
            </p:extLst>
          </p:nvPr>
        </p:nvGraphicFramePr>
        <p:xfrm>
          <a:off x="1222666" y="2132428"/>
          <a:ext cx="8582782" cy="3779520"/>
        </p:xfrm>
        <a:graphic>
          <a:graphicData uri="http://schemas.openxmlformats.org/drawingml/2006/table">
            <a:tbl>
              <a:tblPr firstRow="1" bandRow="1">
                <a:tableStyleId>{9D7B26C5-4107-4FEC-AEDC-1716B250A1EF}</a:tableStyleId>
              </a:tblPr>
              <a:tblGrid>
                <a:gridCol w="725715">
                  <a:extLst>
                    <a:ext uri="{9D8B030D-6E8A-4147-A177-3AD203B41FA5}">
                      <a16:colId xmlns:a16="http://schemas.microsoft.com/office/drawing/2014/main" val="1663654749"/>
                    </a:ext>
                  </a:extLst>
                </a:gridCol>
                <a:gridCol w="7857067">
                  <a:extLst>
                    <a:ext uri="{9D8B030D-6E8A-4147-A177-3AD203B41FA5}">
                      <a16:colId xmlns:a16="http://schemas.microsoft.com/office/drawing/2014/main" val="2318861941"/>
                    </a:ext>
                  </a:extLst>
                </a:gridCol>
              </a:tblGrid>
              <a:tr h="467360">
                <a:tc>
                  <a:txBody>
                    <a:bodyPr/>
                    <a:lstStyle/>
                    <a:p>
                      <a:endParaRPr lang="en-IN" sz="2700" dirty="0"/>
                    </a:p>
                  </a:txBody>
                  <a:tcPr marL="60960" marR="60960" marT="30480" marB="3048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IN" sz="2700" dirty="0">
                        <a:latin typeface="+mn-lt"/>
                      </a:endParaRPr>
                    </a:p>
                  </a:txBody>
                  <a:tcPr marL="60960" marR="60960" marT="30480" marB="30480"/>
                </a:tc>
                <a:extLst>
                  <a:ext uri="{0D108BD9-81ED-4DB2-BD59-A6C34878D82A}">
                    <a16:rowId xmlns:a16="http://schemas.microsoft.com/office/drawing/2014/main" val="856845393"/>
                  </a:ext>
                </a:extLst>
              </a:tr>
              <a:tr h="467360">
                <a:tc>
                  <a:txBody>
                    <a:bodyPr/>
                    <a:lstStyle/>
                    <a:p>
                      <a:pPr marR="0" algn="l" rtl="0">
                        <a:lnSpc>
                          <a:spcPct val="100000"/>
                        </a:lnSpc>
                        <a:spcBef>
                          <a:spcPts val="0"/>
                        </a:spcBef>
                        <a:spcAft>
                          <a:spcPts val="0"/>
                        </a:spcAft>
                        <a:buClr>
                          <a:srgbClr val="000000"/>
                        </a:buClr>
                        <a:buFont typeface="Arial"/>
                      </a:pPr>
                      <a:r>
                        <a:rPr lang="en-IN" sz="2700" b="1" u="none" strike="noStrike" cap="none" dirty="0">
                          <a:solidFill>
                            <a:schemeClr val="tx1"/>
                          </a:solidFill>
                          <a:sym typeface="Arial"/>
                        </a:rPr>
                        <a:t>1.</a:t>
                      </a:r>
                      <a:endParaRPr lang="en-IN" sz="2700" b="1" i="0" u="none" strike="noStrike" cap="none" dirty="0">
                        <a:solidFill>
                          <a:schemeClr val="tx1"/>
                        </a:solidFill>
                        <a:latin typeface="+mn-lt"/>
                        <a:ea typeface="+mn-ea"/>
                        <a:cs typeface="+mn-cs"/>
                        <a:sym typeface="Arial"/>
                      </a:endParaRPr>
                    </a:p>
                  </a:txBody>
                  <a:tcPr marL="60960" marR="60960" marT="30480" marB="30480"/>
                </a:tc>
                <a:tc>
                  <a:txBody>
                    <a:bodyPr/>
                    <a:lstStyle/>
                    <a:p>
                      <a:pPr marR="0" algn="l" rtl="0">
                        <a:lnSpc>
                          <a:spcPct val="100000"/>
                        </a:lnSpc>
                        <a:spcBef>
                          <a:spcPts val="0"/>
                        </a:spcBef>
                        <a:spcAft>
                          <a:spcPts val="0"/>
                        </a:spcAft>
                        <a:buClr>
                          <a:srgbClr val="000000"/>
                        </a:buClr>
                        <a:buFont typeface="Arial"/>
                      </a:pPr>
                      <a:r>
                        <a:rPr lang="en-IN" sz="2700" b="1" u="none" strike="noStrike" cap="none" dirty="0">
                          <a:solidFill>
                            <a:schemeClr val="tx1"/>
                          </a:solidFill>
                          <a:sym typeface="Arial"/>
                        </a:rPr>
                        <a:t>Business Objective</a:t>
                      </a:r>
                      <a:endParaRPr lang="en-IN" sz="2700" b="1" i="0" u="none" strike="noStrike" cap="none" dirty="0">
                        <a:solidFill>
                          <a:schemeClr val="tx1"/>
                        </a:solidFill>
                        <a:latin typeface="+mn-lt"/>
                        <a:ea typeface="+mn-ea"/>
                        <a:cs typeface="+mn-cs"/>
                        <a:sym typeface="Arial"/>
                      </a:endParaRPr>
                    </a:p>
                  </a:txBody>
                  <a:tcPr marL="60960" marR="60960" marT="30480" marB="30480"/>
                </a:tc>
                <a:extLst>
                  <a:ext uri="{0D108BD9-81ED-4DB2-BD59-A6C34878D82A}">
                    <a16:rowId xmlns:a16="http://schemas.microsoft.com/office/drawing/2014/main" val="3665598767"/>
                  </a:ext>
                </a:extLst>
              </a:tr>
              <a:tr h="467360">
                <a:tc>
                  <a:txBody>
                    <a:bodyPr/>
                    <a:lstStyle/>
                    <a:p>
                      <a:r>
                        <a:rPr lang="en-IN" sz="2700" b="1" i="0" u="none" strike="noStrike" cap="none" dirty="0">
                          <a:solidFill>
                            <a:schemeClr val="tx1"/>
                          </a:solidFill>
                          <a:latin typeface="+mn-lt"/>
                          <a:ea typeface="+mn-ea"/>
                          <a:cs typeface="+mn-cs"/>
                          <a:sym typeface="Arial"/>
                        </a:rPr>
                        <a:t>2.</a:t>
                      </a:r>
                    </a:p>
                  </a:txBody>
                  <a:tcPr marL="60960" marR="60960" marT="30480" marB="30480"/>
                </a:tc>
                <a:tc>
                  <a:txBody>
                    <a:bodyPr/>
                    <a:lstStyle/>
                    <a:p>
                      <a:r>
                        <a:rPr lang="en-IN" sz="2700" b="1" i="0" u="none" strike="noStrike" cap="none" dirty="0">
                          <a:solidFill>
                            <a:schemeClr val="tx1"/>
                          </a:solidFill>
                          <a:latin typeface="+mn-lt"/>
                          <a:ea typeface="+mn-ea"/>
                          <a:cs typeface="+mn-cs"/>
                          <a:sym typeface="Arial"/>
                        </a:rPr>
                        <a:t>Web Scrapping Details</a:t>
                      </a:r>
                    </a:p>
                  </a:txBody>
                  <a:tcPr marL="60960" marR="60960" marT="30480" marB="30480"/>
                </a:tc>
                <a:extLst>
                  <a:ext uri="{0D108BD9-81ED-4DB2-BD59-A6C34878D82A}">
                    <a16:rowId xmlns:a16="http://schemas.microsoft.com/office/drawing/2014/main" val="3880197005"/>
                  </a:ext>
                </a:extLst>
              </a:tr>
              <a:tr h="467360">
                <a:tc>
                  <a:txBody>
                    <a:bodyPr/>
                    <a:lstStyle/>
                    <a:p>
                      <a:r>
                        <a:rPr lang="en-IN" sz="2700" b="1" i="0" u="none" strike="noStrike" cap="none" dirty="0">
                          <a:solidFill>
                            <a:schemeClr val="tx1"/>
                          </a:solidFill>
                          <a:latin typeface="+mn-lt"/>
                          <a:ea typeface="+mn-ea"/>
                          <a:cs typeface="+mn-cs"/>
                          <a:sym typeface="Arial"/>
                        </a:rPr>
                        <a:t>3.</a:t>
                      </a:r>
                    </a:p>
                  </a:txBody>
                  <a:tcPr marL="60960" marR="60960" marT="30480" marB="30480"/>
                </a:tc>
                <a:tc>
                  <a:txBody>
                    <a:bodyPr/>
                    <a:lstStyle/>
                    <a:p>
                      <a:r>
                        <a:rPr lang="en-IN" sz="2700" b="1" i="0" u="none" strike="noStrike" cap="none" dirty="0">
                          <a:solidFill>
                            <a:schemeClr val="tx1"/>
                          </a:solidFill>
                          <a:latin typeface="+mn-lt"/>
                          <a:ea typeface="+mn-ea"/>
                          <a:cs typeface="+mn-cs"/>
                          <a:sym typeface="Arial"/>
                        </a:rPr>
                        <a:t>Data Cleaning Steps</a:t>
                      </a:r>
                    </a:p>
                  </a:txBody>
                  <a:tcPr marL="60960" marR="60960" marT="30480" marB="30480"/>
                </a:tc>
                <a:extLst>
                  <a:ext uri="{0D108BD9-81ED-4DB2-BD59-A6C34878D82A}">
                    <a16:rowId xmlns:a16="http://schemas.microsoft.com/office/drawing/2014/main" val="983556377"/>
                  </a:ext>
                </a:extLst>
              </a:tr>
              <a:tr h="467360">
                <a:tc>
                  <a:txBody>
                    <a:bodyPr/>
                    <a:lstStyle/>
                    <a:p>
                      <a:r>
                        <a:rPr lang="en-IN" sz="2700" b="1" i="0" u="none" strike="noStrike" cap="none" dirty="0">
                          <a:solidFill>
                            <a:schemeClr val="tx1"/>
                          </a:solidFill>
                          <a:latin typeface="+mn-lt"/>
                          <a:ea typeface="+mn-ea"/>
                          <a:cs typeface="+mn-cs"/>
                          <a:sym typeface="Arial"/>
                        </a:rPr>
                        <a:t>4.</a:t>
                      </a:r>
                    </a:p>
                  </a:txBody>
                  <a:tcPr marL="60960" marR="60960" marT="30480" marB="30480"/>
                </a:tc>
                <a:tc>
                  <a:txBody>
                    <a:bodyPr/>
                    <a:lstStyle/>
                    <a:p>
                      <a:r>
                        <a:rPr lang="en-IN" sz="2700" b="1" i="0" u="none" strike="noStrike" cap="none" dirty="0">
                          <a:solidFill>
                            <a:schemeClr val="tx1"/>
                          </a:solidFill>
                          <a:latin typeface="+mn-lt"/>
                          <a:ea typeface="+mn-ea"/>
                          <a:cs typeface="+mn-cs"/>
                          <a:sym typeface="Arial"/>
                        </a:rPr>
                        <a:t>Initial Dataset</a:t>
                      </a:r>
                    </a:p>
                  </a:txBody>
                  <a:tcPr marL="60960" marR="60960" marT="30480" marB="30480"/>
                </a:tc>
                <a:extLst>
                  <a:ext uri="{0D108BD9-81ED-4DB2-BD59-A6C34878D82A}">
                    <a16:rowId xmlns:a16="http://schemas.microsoft.com/office/drawing/2014/main" val="1687724579"/>
                  </a:ext>
                </a:extLst>
              </a:tr>
              <a:tr h="467360">
                <a:tc>
                  <a:txBody>
                    <a:bodyPr/>
                    <a:lstStyle/>
                    <a:p>
                      <a:r>
                        <a:rPr lang="en-IN" sz="2700" b="1" i="0" u="none" strike="noStrike" cap="none" dirty="0">
                          <a:solidFill>
                            <a:schemeClr val="tx1"/>
                          </a:solidFill>
                          <a:latin typeface="+mn-lt"/>
                          <a:ea typeface="+mn-ea"/>
                          <a:cs typeface="+mn-cs"/>
                          <a:sym typeface="Arial"/>
                        </a:rPr>
                        <a:t>5.</a:t>
                      </a:r>
                    </a:p>
                  </a:txBody>
                  <a:tcPr marL="60960" marR="60960" marT="30480" marB="30480"/>
                </a:tc>
                <a:tc>
                  <a:txBody>
                    <a:bodyPr/>
                    <a:lstStyle/>
                    <a:p>
                      <a:r>
                        <a:rPr lang="en-IN" sz="2700" b="1" i="0" u="none" strike="noStrike" cap="none" dirty="0">
                          <a:solidFill>
                            <a:schemeClr val="tx1"/>
                          </a:solidFill>
                          <a:latin typeface="+mn-lt"/>
                          <a:ea typeface="+mn-ea"/>
                          <a:cs typeface="+mn-cs"/>
                          <a:sym typeface="Arial"/>
                        </a:rPr>
                        <a:t>Clean Dataset</a:t>
                      </a:r>
                    </a:p>
                  </a:txBody>
                  <a:tcPr marL="60960" marR="60960" marT="30480" marB="30480"/>
                </a:tc>
                <a:extLst>
                  <a:ext uri="{0D108BD9-81ED-4DB2-BD59-A6C34878D82A}">
                    <a16:rowId xmlns:a16="http://schemas.microsoft.com/office/drawing/2014/main" val="406672410"/>
                  </a:ext>
                </a:extLst>
              </a:tr>
              <a:tr h="467360">
                <a:tc>
                  <a:txBody>
                    <a:bodyPr/>
                    <a:lstStyle/>
                    <a:p>
                      <a:r>
                        <a:rPr lang="en-IN" sz="2700" b="1" i="0" u="none" strike="noStrike" cap="none" dirty="0">
                          <a:solidFill>
                            <a:schemeClr val="tx1"/>
                          </a:solidFill>
                          <a:latin typeface="+mn-lt"/>
                          <a:ea typeface="+mn-ea"/>
                          <a:cs typeface="+mn-cs"/>
                          <a:sym typeface="Arial"/>
                        </a:rPr>
                        <a:t>6.</a:t>
                      </a:r>
                    </a:p>
                  </a:txBody>
                  <a:tcPr marL="60960" marR="60960" marT="30480" marB="30480"/>
                </a:tc>
                <a:tc>
                  <a:txBody>
                    <a:bodyPr/>
                    <a:lstStyle/>
                    <a:p>
                      <a:r>
                        <a:rPr lang="en-IN" sz="2700" b="1" i="0" u="none" strike="noStrike" cap="none" dirty="0">
                          <a:solidFill>
                            <a:schemeClr val="tx1"/>
                          </a:solidFill>
                          <a:latin typeface="+mn-lt"/>
                          <a:ea typeface="+mn-ea"/>
                          <a:cs typeface="+mn-cs"/>
                          <a:sym typeface="Arial"/>
                        </a:rPr>
                        <a:t>Analysis</a:t>
                      </a:r>
                    </a:p>
                  </a:txBody>
                  <a:tcPr marL="60960" marR="60960" marT="30480" marB="30480"/>
                </a:tc>
                <a:extLst>
                  <a:ext uri="{0D108BD9-81ED-4DB2-BD59-A6C34878D82A}">
                    <a16:rowId xmlns:a16="http://schemas.microsoft.com/office/drawing/2014/main" val="94282701"/>
                  </a:ext>
                </a:extLst>
              </a:tr>
              <a:tr h="467360">
                <a:tc>
                  <a:txBody>
                    <a:bodyPr/>
                    <a:lstStyle/>
                    <a:p>
                      <a:r>
                        <a:rPr lang="en-US" sz="2700" b="1" i="0" u="none" strike="noStrike" cap="none" dirty="0">
                          <a:solidFill>
                            <a:schemeClr val="tx1"/>
                          </a:solidFill>
                          <a:latin typeface="+mn-lt"/>
                          <a:ea typeface="+mn-ea"/>
                          <a:cs typeface="+mn-cs"/>
                          <a:sym typeface="Arial"/>
                        </a:rPr>
                        <a:t>7.</a:t>
                      </a:r>
                      <a:endParaRPr lang="en-IN" sz="2700" b="1" i="0" u="none" strike="noStrike" cap="none" dirty="0">
                        <a:solidFill>
                          <a:schemeClr val="tx1"/>
                        </a:solidFill>
                        <a:latin typeface="+mn-lt"/>
                        <a:ea typeface="+mn-ea"/>
                        <a:cs typeface="+mn-cs"/>
                        <a:sym typeface="Arial"/>
                      </a:endParaRPr>
                    </a:p>
                  </a:txBody>
                  <a:tcPr marL="60960" marR="60960" marT="30480" marB="30480"/>
                </a:tc>
                <a:tc>
                  <a:txBody>
                    <a:bodyPr/>
                    <a:lstStyle/>
                    <a:p>
                      <a:r>
                        <a:rPr lang="en-US" sz="2700" b="1" i="0" u="none" strike="noStrike" cap="none" dirty="0">
                          <a:solidFill>
                            <a:schemeClr val="tx1"/>
                          </a:solidFill>
                          <a:latin typeface="+mn-lt"/>
                          <a:ea typeface="+mn-ea"/>
                          <a:cs typeface="+mn-cs"/>
                          <a:sym typeface="Arial"/>
                        </a:rPr>
                        <a:t>Conclusion</a:t>
                      </a:r>
                      <a:endParaRPr lang="en-IN" sz="2700" b="1" i="0" u="none" strike="noStrike" cap="none" dirty="0">
                        <a:solidFill>
                          <a:schemeClr val="tx1"/>
                        </a:solidFill>
                        <a:latin typeface="+mn-lt"/>
                        <a:ea typeface="+mn-ea"/>
                        <a:cs typeface="+mn-cs"/>
                        <a:sym typeface="Arial"/>
                      </a:endParaRPr>
                    </a:p>
                  </a:txBody>
                  <a:tcPr marL="60960" marR="60960" marT="30480" marB="30480"/>
                </a:tc>
                <a:extLst>
                  <a:ext uri="{0D108BD9-81ED-4DB2-BD59-A6C34878D82A}">
                    <a16:rowId xmlns:a16="http://schemas.microsoft.com/office/drawing/2014/main" val="3923827346"/>
                  </a:ext>
                </a:extLst>
              </a:tr>
            </a:tbl>
          </a:graphicData>
        </a:graphic>
      </p:graphicFrame>
      <p:sp>
        <p:nvSpPr>
          <p:cNvPr id="3" name="Rectangle: Rounded Corners 2">
            <a:extLst>
              <a:ext uri="{FF2B5EF4-FFF2-40B4-BE49-F238E27FC236}">
                <a16:creationId xmlns:a16="http://schemas.microsoft.com/office/drawing/2014/main" id="{FECDA26B-E49A-B673-3643-A91D2AB88ED6}"/>
              </a:ext>
            </a:extLst>
          </p:cNvPr>
          <p:cNvSpPr/>
          <p:nvPr/>
        </p:nvSpPr>
        <p:spPr>
          <a:xfrm>
            <a:off x="0" y="3682"/>
            <a:ext cx="12192000" cy="1222513"/>
          </a:xfrm>
          <a:prstGeom prst="roundRect">
            <a:avLst>
              <a:gd name="adj" fmla="val 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6000" b="1" dirty="0"/>
              <a:t>Index</a:t>
            </a:r>
          </a:p>
        </p:txBody>
      </p:sp>
    </p:spTree>
    <p:extLst>
      <p:ext uri="{BB962C8B-B14F-4D97-AF65-F5344CB8AC3E}">
        <p14:creationId xmlns:p14="http://schemas.microsoft.com/office/powerpoint/2010/main" val="3045012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8D3172A-B0A1-8CF8-65BB-8E5028163D42}"/>
              </a:ext>
            </a:extLst>
          </p:cNvPr>
          <p:cNvSpPr txBox="1"/>
          <p:nvPr/>
        </p:nvSpPr>
        <p:spPr>
          <a:xfrm>
            <a:off x="844827" y="1951672"/>
            <a:ext cx="10127973" cy="2677656"/>
          </a:xfrm>
          <a:prstGeom prst="rect">
            <a:avLst/>
          </a:prstGeom>
          <a:noFill/>
        </p:spPr>
        <p:txBody>
          <a:bodyPr wrap="square">
            <a:spAutoFit/>
          </a:bodyPr>
          <a:lstStyle/>
          <a:p>
            <a:r>
              <a:rPr lang="en-US" sz="2400" dirty="0"/>
              <a:t>The primary objective of this project is to extract Fortune 500 company data from reliable web sources using Selenium and Beautiful Soup. The scraped data is cleaned, structured, and stored in an csv file for analysis. Exploratory Data Analysis (EDA) is conducted to uncover trends in company rankings, revenue, profit and employee distribution. The project aims to identify top-performing companies. The insights derived support strategic business analysis and informed decision-making.</a:t>
            </a:r>
            <a:endParaRPr lang="en-IN" sz="2400" dirty="0"/>
          </a:p>
        </p:txBody>
      </p:sp>
      <p:sp>
        <p:nvSpPr>
          <p:cNvPr id="5" name="Rectangle: Rounded Corners 4">
            <a:extLst>
              <a:ext uri="{FF2B5EF4-FFF2-40B4-BE49-F238E27FC236}">
                <a16:creationId xmlns:a16="http://schemas.microsoft.com/office/drawing/2014/main" id="{0A365F32-A546-5F95-D26A-CB96EB9E2F52}"/>
              </a:ext>
            </a:extLst>
          </p:cNvPr>
          <p:cNvSpPr/>
          <p:nvPr/>
        </p:nvSpPr>
        <p:spPr>
          <a:xfrm>
            <a:off x="0" y="0"/>
            <a:ext cx="12192000" cy="1222513"/>
          </a:xfrm>
          <a:prstGeom prst="roundRect">
            <a:avLst>
              <a:gd name="adj" fmla="val 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6000" b="1" dirty="0"/>
              <a:t>Business Objective</a:t>
            </a:r>
          </a:p>
        </p:txBody>
      </p:sp>
    </p:spTree>
    <p:extLst>
      <p:ext uri="{BB962C8B-B14F-4D97-AF65-F5344CB8AC3E}">
        <p14:creationId xmlns:p14="http://schemas.microsoft.com/office/powerpoint/2010/main" val="296610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D71F527-F791-0234-0063-780F545E4D82}"/>
              </a:ext>
            </a:extLst>
          </p:cNvPr>
          <p:cNvSpPr/>
          <p:nvPr/>
        </p:nvSpPr>
        <p:spPr>
          <a:xfrm>
            <a:off x="0" y="0"/>
            <a:ext cx="12192000" cy="1222513"/>
          </a:xfrm>
          <a:prstGeom prst="roundRect">
            <a:avLst>
              <a:gd name="adj" fmla="val 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6000" b="1" dirty="0"/>
              <a:t>Web Scraping-Details</a:t>
            </a:r>
          </a:p>
        </p:txBody>
      </p:sp>
      <p:sp>
        <p:nvSpPr>
          <p:cNvPr id="6" name="TextBox 5">
            <a:extLst>
              <a:ext uri="{FF2B5EF4-FFF2-40B4-BE49-F238E27FC236}">
                <a16:creationId xmlns:a16="http://schemas.microsoft.com/office/drawing/2014/main" id="{451667A4-9AA9-9FF9-BD5C-CDBF3DB96728}"/>
              </a:ext>
            </a:extLst>
          </p:cNvPr>
          <p:cNvSpPr txBox="1"/>
          <p:nvPr/>
        </p:nvSpPr>
        <p:spPr>
          <a:xfrm>
            <a:off x="646043" y="1574346"/>
            <a:ext cx="10426147" cy="3785652"/>
          </a:xfrm>
          <a:prstGeom prst="rect">
            <a:avLst/>
          </a:prstGeom>
          <a:noFill/>
        </p:spPr>
        <p:txBody>
          <a:bodyPr wrap="square">
            <a:spAutoFit/>
          </a:bodyPr>
          <a:lstStyle/>
          <a:p>
            <a:pPr marL="342900" indent="-342900">
              <a:buFont typeface="Wingdings" panose="05000000000000000000" pitchFamily="2" charset="2"/>
              <a:buChar char="Ø"/>
            </a:pPr>
            <a:r>
              <a:rPr lang="en-US" sz="2400" dirty="0"/>
              <a:t>Data was scraped from the official Fortune website, which published 2025 Fortune 500 company ranking.</a:t>
            </a:r>
          </a:p>
          <a:p>
            <a:pPr marL="342900" indent="-342900">
              <a:buFont typeface="Wingdings" panose="05000000000000000000" pitchFamily="2" charset="2"/>
              <a:buChar char="Ø"/>
            </a:pPr>
            <a:r>
              <a:rPr lang="en-US" sz="2400" dirty="0"/>
              <a:t>Selenium was used to automate browser interactions and handle dynamic, JavaScript-loaded web pages.</a:t>
            </a:r>
          </a:p>
          <a:p>
            <a:pPr marL="342900" indent="-342900">
              <a:buFont typeface="Wingdings" panose="05000000000000000000" pitchFamily="2" charset="2"/>
              <a:buChar char="Ø"/>
            </a:pPr>
            <a:r>
              <a:rPr lang="en-US" sz="2400" dirty="0"/>
              <a:t>Page load delays and dynamic elements were managed using explicit waits in Selenium.</a:t>
            </a:r>
          </a:p>
          <a:p>
            <a:pPr marL="342900" indent="-342900">
              <a:buFont typeface="Wingdings" panose="05000000000000000000" pitchFamily="2" charset="2"/>
              <a:buChar char="Ø"/>
            </a:pPr>
            <a:r>
              <a:rPr lang="en-US" sz="2400" dirty="0"/>
              <a:t>Beautiful Soup was used to parse the HTML content and extract required information such as company rank, name, revenue, profit, and year.</a:t>
            </a:r>
          </a:p>
          <a:p>
            <a:pPr marL="342900" indent="-342900">
              <a:buFont typeface="Wingdings" panose="05000000000000000000" pitchFamily="2" charset="2"/>
              <a:buChar char="Ø"/>
            </a:pPr>
            <a:r>
              <a:rPr lang="en-US" sz="2400" dirty="0"/>
              <a:t>The final cleaned and structured data was saved into an CSV file for further Exploratory Data Analysis (EDA).</a:t>
            </a:r>
          </a:p>
        </p:txBody>
      </p:sp>
    </p:spTree>
    <p:extLst>
      <p:ext uri="{BB962C8B-B14F-4D97-AF65-F5344CB8AC3E}">
        <p14:creationId xmlns:p14="http://schemas.microsoft.com/office/powerpoint/2010/main" val="2888070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C4B0CC7B-166D-7AB3-7B0F-7ACF2102AA5B}"/>
              </a:ext>
            </a:extLst>
          </p:cNvPr>
          <p:cNvSpPr/>
          <p:nvPr/>
        </p:nvSpPr>
        <p:spPr>
          <a:xfrm>
            <a:off x="0" y="0"/>
            <a:ext cx="12192000" cy="1222513"/>
          </a:xfrm>
          <a:prstGeom prst="roundRect">
            <a:avLst>
              <a:gd name="adj" fmla="val 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6000" b="1" dirty="0"/>
              <a:t>Data Cleaning Steps</a:t>
            </a:r>
          </a:p>
        </p:txBody>
      </p:sp>
      <p:sp>
        <p:nvSpPr>
          <p:cNvPr id="6" name="TextBox 5">
            <a:extLst>
              <a:ext uri="{FF2B5EF4-FFF2-40B4-BE49-F238E27FC236}">
                <a16:creationId xmlns:a16="http://schemas.microsoft.com/office/drawing/2014/main" id="{6DD599A8-A2EF-BD70-9E8C-E69C3DCF8D34}"/>
              </a:ext>
            </a:extLst>
          </p:cNvPr>
          <p:cNvSpPr txBox="1"/>
          <p:nvPr/>
        </p:nvSpPr>
        <p:spPr>
          <a:xfrm>
            <a:off x="656617" y="1466566"/>
            <a:ext cx="11191672" cy="3046988"/>
          </a:xfrm>
          <a:prstGeom prst="rect">
            <a:avLst/>
          </a:prstGeom>
          <a:noFill/>
        </p:spPr>
        <p:txBody>
          <a:bodyPr wrap="square">
            <a:spAutoFit/>
          </a:bodyPr>
          <a:lstStyle/>
          <a:p>
            <a:pPr marL="285750" indent="-285750">
              <a:buFont typeface="Wingdings" panose="05000000000000000000" pitchFamily="2" charset="2"/>
              <a:buChar char="Ø"/>
            </a:pPr>
            <a:r>
              <a:rPr lang="en-US" sz="2400" dirty="0"/>
              <a:t>Handled missing and null values by either removing rows.</a:t>
            </a:r>
          </a:p>
          <a:p>
            <a:pPr marL="285750" indent="-285750">
              <a:buFont typeface="Wingdings" panose="05000000000000000000" pitchFamily="2" charset="2"/>
              <a:buChar char="Ø"/>
            </a:pPr>
            <a:r>
              <a:rPr lang="en-US" sz="2400" dirty="0"/>
              <a:t>Standardized column names for consistency and readability.</a:t>
            </a:r>
          </a:p>
          <a:p>
            <a:pPr marL="285750" indent="-285750">
              <a:buFont typeface="Wingdings" panose="05000000000000000000" pitchFamily="2" charset="2"/>
              <a:buChar char="Ø"/>
            </a:pPr>
            <a:r>
              <a:rPr lang="en-US" sz="2400" dirty="0"/>
              <a:t>Converted revenue, profit, and other numeric fields from text to proper numerical data types.</a:t>
            </a:r>
          </a:p>
          <a:p>
            <a:pPr marL="285750" indent="-285750">
              <a:buFont typeface="Wingdings" panose="05000000000000000000" pitchFamily="2" charset="2"/>
              <a:buChar char="Ø"/>
            </a:pPr>
            <a:r>
              <a:rPr lang="en-US" sz="2400" dirty="0"/>
              <a:t>Removed special characters such as commas, dollar signs, and symbols from numeric columns.</a:t>
            </a:r>
          </a:p>
          <a:p>
            <a:pPr marL="285750" indent="-285750">
              <a:buFont typeface="Wingdings" panose="05000000000000000000" pitchFamily="2" charset="2"/>
              <a:buChar char="Ø"/>
            </a:pPr>
            <a:r>
              <a:rPr lang="en-US" sz="2400" dirty="0"/>
              <a:t>Checked and corrected incorrect data entries caused by scraping errors.</a:t>
            </a:r>
          </a:p>
          <a:p>
            <a:pPr marL="285750" indent="-285750">
              <a:buFont typeface="Wingdings" panose="05000000000000000000" pitchFamily="2" charset="2"/>
              <a:buChar char="Ø"/>
            </a:pPr>
            <a:r>
              <a:rPr lang="en-US" sz="2400" dirty="0"/>
              <a:t>Exported the cleaned dataset into an CSV file for Exploratory Data Analysis (EDA).</a:t>
            </a:r>
          </a:p>
        </p:txBody>
      </p:sp>
    </p:spTree>
    <p:extLst>
      <p:ext uri="{BB962C8B-B14F-4D97-AF65-F5344CB8AC3E}">
        <p14:creationId xmlns:p14="http://schemas.microsoft.com/office/powerpoint/2010/main" val="1151036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0AAB5B27-5013-E12F-2A85-4D5F5F940DC1}"/>
              </a:ext>
            </a:extLst>
          </p:cNvPr>
          <p:cNvSpPr/>
          <p:nvPr/>
        </p:nvSpPr>
        <p:spPr>
          <a:xfrm>
            <a:off x="-1" y="0"/>
            <a:ext cx="12192000" cy="1222513"/>
          </a:xfrm>
          <a:prstGeom prst="roundRect">
            <a:avLst>
              <a:gd name="adj" fmla="val 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6000" b="1" dirty="0"/>
              <a:t>Initial Scraped Dataset</a:t>
            </a:r>
          </a:p>
        </p:txBody>
      </p:sp>
      <p:pic>
        <p:nvPicPr>
          <p:cNvPr id="5" name="Picture 4" descr="A screenshot of a computer screen&#10;&#10;AI-generated content may be incorrect.">
            <a:extLst>
              <a:ext uri="{FF2B5EF4-FFF2-40B4-BE49-F238E27FC236}">
                <a16:creationId xmlns:a16="http://schemas.microsoft.com/office/drawing/2014/main" id="{ED87704C-2C92-6DAC-97D0-D118CC3701CF}"/>
              </a:ext>
            </a:extLst>
          </p:cNvPr>
          <p:cNvPicPr>
            <a:picLocks noChangeAspect="1"/>
          </p:cNvPicPr>
          <p:nvPr/>
        </p:nvPicPr>
        <p:blipFill>
          <a:blip r:embed="rId3"/>
          <a:stretch>
            <a:fillRect/>
          </a:stretch>
        </p:blipFill>
        <p:spPr>
          <a:xfrm>
            <a:off x="1240587" y="1595337"/>
            <a:ext cx="9527932" cy="4701094"/>
          </a:xfrm>
          <a:prstGeom prst="rect">
            <a:avLst/>
          </a:prstGeom>
        </p:spPr>
      </p:pic>
    </p:spTree>
    <p:extLst>
      <p:ext uri="{BB962C8B-B14F-4D97-AF65-F5344CB8AC3E}">
        <p14:creationId xmlns:p14="http://schemas.microsoft.com/office/powerpoint/2010/main" val="38957754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8EF43B60-AA4B-6519-BC19-054D713E5E58}"/>
              </a:ext>
            </a:extLst>
          </p:cNvPr>
          <p:cNvSpPr/>
          <p:nvPr/>
        </p:nvSpPr>
        <p:spPr>
          <a:xfrm>
            <a:off x="0" y="0"/>
            <a:ext cx="12192000" cy="1222513"/>
          </a:xfrm>
          <a:prstGeom prst="roundRect">
            <a:avLst>
              <a:gd name="adj" fmla="val 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6000" b="1" dirty="0"/>
              <a:t>Clean Data </a:t>
            </a:r>
          </a:p>
        </p:txBody>
      </p:sp>
      <p:pic>
        <p:nvPicPr>
          <p:cNvPr id="5" name="Picture 4" descr="A screenshot of a computer screen&#10;&#10;AI-generated content may be incorrect.">
            <a:extLst>
              <a:ext uri="{FF2B5EF4-FFF2-40B4-BE49-F238E27FC236}">
                <a16:creationId xmlns:a16="http://schemas.microsoft.com/office/drawing/2014/main" id="{756B931F-CB76-9D60-45C2-74D4F74FB67B}"/>
              </a:ext>
            </a:extLst>
          </p:cNvPr>
          <p:cNvPicPr>
            <a:picLocks noChangeAspect="1"/>
          </p:cNvPicPr>
          <p:nvPr/>
        </p:nvPicPr>
        <p:blipFill>
          <a:blip r:embed="rId2"/>
          <a:stretch>
            <a:fillRect/>
          </a:stretch>
        </p:blipFill>
        <p:spPr>
          <a:xfrm>
            <a:off x="1017573" y="1510416"/>
            <a:ext cx="9727659" cy="4783477"/>
          </a:xfrm>
          <a:prstGeom prst="rect">
            <a:avLst/>
          </a:prstGeom>
        </p:spPr>
      </p:pic>
    </p:spTree>
    <p:extLst>
      <p:ext uri="{BB962C8B-B14F-4D97-AF65-F5344CB8AC3E}">
        <p14:creationId xmlns:p14="http://schemas.microsoft.com/office/powerpoint/2010/main" val="3120600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9378DE5-20F4-8859-D64D-B4DBAA3CDDBB}"/>
              </a:ext>
            </a:extLst>
          </p:cNvPr>
          <p:cNvSpPr/>
          <p:nvPr/>
        </p:nvSpPr>
        <p:spPr>
          <a:xfrm>
            <a:off x="0" y="0"/>
            <a:ext cx="12192000" cy="1222513"/>
          </a:xfrm>
          <a:prstGeom prst="roundRect">
            <a:avLst>
              <a:gd name="adj" fmla="val 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6000" b="1" dirty="0"/>
              <a:t>Univariate Analysis</a:t>
            </a:r>
          </a:p>
        </p:txBody>
      </p:sp>
      <p:pic>
        <p:nvPicPr>
          <p:cNvPr id="7" name="Picture 6" descr="A blue rectangular object with black lines&#10;&#10;AI-generated content may be incorrect.">
            <a:extLst>
              <a:ext uri="{FF2B5EF4-FFF2-40B4-BE49-F238E27FC236}">
                <a16:creationId xmlns:a16="http://schemas.microsoft.com/office/drawing/2014/main" id="{C4A16374-F785-D582-AD14-02FF7FB79815}"/>
              </a:ext>
            </a:extLst>
          </p:cNvPr>
          <p:cNvPicPr>
            <a:picLocks noChangeAspect="1"/>
          </p:cNvPicPr>
          <p:nvPr/>
        </p:nvPicPr>
        <p:blipFill>
          <a:blip r:embed="rId2"/>
          <a:stretch>
            <a:fillRect/>
          </a:stretch>
        </p:blipFill>
        <p:spPr>
          <a:xfrm>
            <a:off x="6846153" y="4015751"/>
            <a:ext cx="5121837" cy="2570495"/>
          </a:xfrm>
          <a:prstGeom prst="rect">
            <a:avLst/>
          </a:prstGeom>
        </p:spPr>
      </p:pic>
      <p:pic>
        <p:nvPicPr>
          <p:cNvPr id="9" name="Picture 8" descr="A graph with blue rectangles and a line&#10;&#10;AI-generated content may be incorrect.">
            <a:extLst>
              <a:ext uri="{FF2B5EF4-FFF2-40B4-BE49-F238E27FC236}">
                <a16:creationId xmlns:a16="http://schemas.microsoft.com/office/drawing/2014/main" id="{29EDA3AA-CF21-DBF7-06B4-9A0722D568D6}"/>
              </a:ext>
            </a:extLst>
          </p:cNvPr>
          <p:cNvPicPr>
            <a:picLocks noChangeAspect="1"/>
          </p:cNvPicPr>
          <p:nvPr/>
        </p:nvPicPr>
        <p:blipFill>
          <a:blip r:embed="rId3"/>
          <a:stretch>
            <a:fillRect/>
          </a:stretch>
        </p:blipFill>
        <p:spPr>
          <a:xfrm>
            <a:off x="7070163" y="1222513"/>
            <a:ext cx="5121837" cy="2793238"/>
          </a:xfrm>
          <a:prstGeom prst="rect">
            <a:avLst/>
          </a:prstGeom>
        </p:spPr>
      </p:pic>
      <p:sp>
        <p:nvSpPr>
          <p:cNvPr id="12" name="TextBox 11">
            <a:extLst>
              <a:ext uri="{FF2B5EF4-FFF2-40B4-BE49-F238E27FC236}">
                <a16:creationId xmlns:a16="http://schemas.microsoft.com/office/drawing/2014/main" id="{97CC6D0A-A0D2-22D4-CF0D-CA32537082D9}"/>
              </a:ext>
            </a:extLst>
          </p:cNvPr>
          <p:cNvSpPr txBox="1"/>
          <p:nvPr/>
        </p:nvSpPr>
        <p:spPr>
          <a:xfrm>
            <a:off x="337931" y="1720840"/>
            <a:ext cx="6102626" cy="4524315"/>
          </a:xfrm>
          <a:prstGeom prst="rect">
            <a:avLst/>
          </a:prstGeom>
          <a:noFill/>
        </p:spPr>
        <p:txBody>
          <a:bodyPr wrap="square">
            <a:spAutoFit/>
          </a:bodyPr>
          <a:lstStyle/>
          <a:p>
            <a:pPr marL="285750" indent="-285750">
              <a:buFont typeface="Wingdings" panose="05000000000000000000" pitchFamily="2" charset="2"/>
              <a:buChar char="Ø"/>
            </a:pPr>
            <a:r>
              <a:rPr lang="en-US" b="1" dirty="0"/>
              <a:t>Revenue Distribution:</a:t>
            </a:r>
          </a:p>
          <a:p>
            <a:r>
              <a:rPr lang="en-US" dirty="0"/>
              <a:t>Most companies have revenues concentrated between 380,000 and 450,000 million. A smaller number of companies generate significantly higher revenues, ranging from 550,000 to 680,000 million, creating a right-skewed distribution. This indicates that only a few Fortune 500 companies dominate the highest revenue bracket.</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b="1" dirty="0"/>
              <a:t>Profit Boxplot:</a:t>
            </a:r>
          </a:p>
          <a:p>
            <a:r>
              <a:rPr lang="en-US" dirty="0"/>
              <a:t>The median profit is around 20,000 million, showing that half of the companies earn profits below this value. The lower profit range starts near 5,000 million, while the upper range extends beyond 80,000 million. An extreme outlier close to 100,000 million profit represents highly profitable companies such as Saudi Aramco.</a:t>
            </a:r>
            <a:endParaRPr lang="en-IN" dirty="0"/>
          </a:p>
        </p:txBody>
      </p:sp>
    </p:spTree>
    <p:extLst>
      <p:ext uri="{BB962C8B-B14F-4D97-AF65-F5344CB8AC3E}">
        <p14:creationId xmlns:p14="http://schemas.microsoft.com/office/powerpoint/2010/main" val="14231537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5326</TotalTime>
  <Words>729</Words>
  <Application>Microsoft Office PowerPoint</Application>
  <PresentationFormat>Widescreen</PresentationFormat>
  <Paragraphs>80</Paragraphs>
  <Slides>13</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Arial</vt:lpstr>
      <vt:lpstr>Arial Black</vt:lpstr>
      <vt:lpstr>Calibri</vt:lpstr>
      <vt:lpstr>Calibri Light</vt:lpstr>
      <vt:lpstr>Castellar</vt:lpstr>
      <vt:lpstr>Inter</vt:lpstr>
      <vt:lpstr>Inter Bold</vt:lpstr>
      <vt:lpstr>Paytone One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Aditya Warungase</dc:creator>
  <cp:lastModifiedBy>Aditya Warungase</cp:lastModifiedBy>
  <cp:revision>11</cp:revision>
  <dcterms:created xsi:type="dcterms:W3CDTF">2025-12-17T15:53:37Z</dcterms:created>
  <dcterms:modified xsi:type="dcterms:W3CDTF">2025-12-30T07:18:15Z</dcterms:modified>
</cp:coreProperties>
</file>

<file path=docProps/thumbnail.jpeg>
</file>